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4630400" cy="8229600"/>
  <p:notesSz cx="8229600" cy="14630400"/>
  <p:embeddedFontLst>
    <p:embeddedFont>
      <p:font typeface="Lora"/>
      <p:regular r:id="rId26"/>
    </p:embeddedFont>
    <p:embeddedFont>
      <p:font typeface="Lora"/>
      <p:regular r:id="rId27"/>
    </p:embeddedFont>
    <p:embeddedFont>
      <p:font typeface="Lora"/>
      <p:regular r:id="rId28"/>
    </p:embeddedFont>
    <p:embeddedFont>
      <p:font typeface="Lora"/>
      <p:regular r:id="rId2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26" Type="http://schemas.openxmlformats.org/officeDocument/2006/relationships/font" Target="fonts/font1.fntdata"/><Relationship Id="rId27" Type="http://schemas.openxmlformats.org/officeDocument/2006/relationships/font" Target="fonts/font2.fntdata"/><Relationship Id="rId28" Type="http://schemas.openxmlformats.org/officeDocument/2006/relationships/font" Target="fonts/font3.fntdata"/><Relationship Id="rId29"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slideLayout" Target="../slideLayouts/slideLayout15.xml"/><Relationship Id="rId7"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slideLayout" Target="../slideLayouts/slideLayout17.xml"/><Relationship Id="rId10"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18.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slideLayout" Target="../slideLayouts/slideLayout19.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slideLayout" Target="../slideLayouts/slideLayout10.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2934653"/>
            <a:ext cx="6185535" cy="1761887"/>
          </a:xfrm>
          <a:prstGeom prst="rect">
            <a:avLst/>
          </a:prstGeom>
        </p:spPr>
      </p:pic>
      <p:sp>
        <p:nvSpPr>
          <p:cNvPr id="3" name="Text 0"/>
          <p:cNvSpPr/>
          <p:nvPr/>
        </p:nvSpPr>
        <p:spPr>
          <a:xfrm>
            <a:off x="837724" y="4965740"/>
            <a:ext cx="6185535"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4" name="Text 1"/>
          <p:cNvSpPr/>
          <p:nvPr/>
        </p:nvSpPr>
        <p:spPr>
          <a:xfrm>
            <a:off x="7614761" y="1316355"/>
            <a:ext cx="6185535" cy="1408033"/>
          </a:xfrm>
          <a:prstGeom prst="rect">
            <a:avLst/>
          </a:prstGeom>
          <a:noFill/>
          <a:ln/>
        </p:spPr>
        <p:txBody>
          <a:bodyPr wrap="square" lIns="0" tIns="0" rIns="0" bIns="0" rtlCol="0" anchor="t"/>
          <a:lstStyle/>
          <a:p>
            <a:pPr algn="l" indent="0" marL="0">
              <a:lnSpc>
                <a:spcPts val="5500"/>
              </a:lnSpc>
              <a:buNone/>
            </a:pPr>
            <a:r>
              <a:rPr lang="en-US" sz="4400" dirty="0">
                <a:solidFill>
                  <a:srgbClr val="38512F"/>
                </a:solidFill>
                <a:latin typeface="Lora" pitchFamily="34" charset="0"/>
                <a:ea typeface="Lora" pitchFamily="34" charset="-122"/>
                <a:cs typeface="Lora" pitchFamily="34" charset="-120"/>
              </a:rPr>
              <a:t>AI Driven Fıkra Generator</a:t>
            </a:r>
            <a:endParaRPr lang="en-US" sz="4400" dirty="0"/>
          </a:p>
        </p:txBody>
      </p:sp>
      <p:sp>
        <p:nvSpPr>
          <p:cNvPr id="5" name="Text 2"/>
          <p:cNvSpPr/>
          <p:nvPr/>
        </p:nvSpPr>
        <p:spPr>
          <a:xfrm>
            <a:off x="7614761" y="2963704"/>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Omar Hamed Abdelaal ELBEDIWI (21 07 06 819)</a:t>
            </a:r>
            <a:endParaRPr lang="en-US" sz="1850" dirty="0"/>
          </a:p>
        </p:txBody>
      </p:sp>
      <p:sp>
        <p:nvSpPr>
          <p:cNvPr id="6" name="Text 3"/>
          <p:cNvSpPr/>
          <p:nvPr/>
        </p:nvSpPr>
        <p:spPr>
          <a:xfrm>
            <a:off x="7614761" y="3562112"/>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Elife AĞGÜRBÜZ (21 07 06 007)</a:t>
            </a:r>
            <a:endParaRPr lang="en-US" sz="1850" dirty="0"/>
          </a:p>
        </p:txBody>
      </p:sp>
      <p:sp>
        <p:nvSpPr>
          <p:cNvPr id="7" name="Text 4"/>
          <p:cNvSpPr/>
          <p:nvPr/>
        </p:nvSpPr>
        <p:spPr>
          <a:xfrm>
            <a:off x="7614761" y="4160520"/>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Serdar SÖYLEMEZ (21 07 06 013)</a:t>
            </a:r>
            <a:endParaRPr lang="en-US" sz="1850" dirty="0"/>
          </a:p>
        </p:txBody>
      </p:sp>
      <p:sp>
        <p:nvSpPr>
          <p:cNvPr id="8" name="Text 5"/>
          <p:cNvSpPr/>
          <p:nvPr/>
        </p:nvSpPr>
        <p:spPr>
          <a:xfrm>
            <a:off x="7614761" y="4758928"/>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Cihan Enes ÇOLAK (210706903)</a:t>
            </a:r>
            <a:endParaRPr lang="en-US" sz="1850" dirty="0"/>
          </a:p>
        </p:txBody>
      </p:sp>
      <p:sp>
        <p:nvSpPr>
          <p:cNvPr id="9" name="Text 6"/>
          <p:cNvSpPr/>
          <p:nvPr/>
        </p:nvSpPr>
        <p:spPr>
          <a:xfrm>
            <a:off x="7614761" y="5357336"/>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Ece GÖKÇE (22 07 06 306)</a:t>
            </a:r>
            <a:endParaRPr lang="en-US" sz="1850" dirty="0"/>
          </a:p>
        </p:txBody>
      </p:sp>
      <p:sp>
        <p:nvSpPr>
          <p:cNvPr id="10" name="Text 7"/>
          <p:cNvSpPr/>
          <p:nvPr/>
        </p:nvSpPr>
        <p:spPr>
          <a:xfrm>
            <a:off x="7614761" y="5955744"/>
            <a:ext cx="6185535"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11" name="Text 8"/>
          <p:cNvSpPr/>
          <p:nvPr/>
        </p:nvSpPr>
        <p:spPr>
          <a:xfrm>
            <a:off x="7614761" y="6554153"/>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Advisor: Ensar GÜL</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7926" y="640199"/>
            <a:ext cx="5254109" cy="656749"/>
          </a:xfrm>
          <a:prstGeom prst="rect">
            <a:avLst/>
          </a:prstGeom>
          <a:noFill/>
          <a:ln/>
        </p:spPr>
        <p:txBody>
          <a:bodyPr wrap="none" lIns="0" tIns="0" rIns="0" bIns="0" rtlCol="0" anchor="t"/>
          <a:lstStyle/>
          <a:p>
            <a:pPr algn="l" indent="0" marL="0">
              <a:lnSpc>
                <a:spcPts val="5150"/>
              </a:lnSpc>
              <a:buNone/>
            </a:pPr>
            <a:r>
              <a:rPr lang="en-US" sz="4100" dirty="0">
                <a:solidFill>
                  <a:srgbClr val="38512F"/>
                </a:solidFill>
                <a:latin typeface="Lora" pitchFamily="34" charset="0"/>
                <a:ea typeface="Lora" pitchFamily="34" charset="-122"/>
                <a:cs typeface="Lora" pitchFamily="34" charset="-120"/>
              </a:rPr>
              <a:t>Deployment Process</a:t>
            </a:r>
            <a:endParaRPr lang="en-US" sz="4100" dirty="0"/>
          </a:p>
        </p:txBody>
      </p:sp>
      <p:sp>
        <p:nvSpPr>
          <p:cNvPr id="4" name="Shape 1"/>
          <p:cNvSpPr/>
          <p:nvPr/>
        </p:nvSpPr>
        <p:spPr>
          <a:xfrm>
            <a:off x="6267926" y="1631871"/>
            <a:ext cx="167402" cy="1176814"/>
          </a:xfrm>
          <a:prstGeom prst="roundRect">
            <a:avLst>
              <a:gd name="adj" fmla="val 20009"/>
            </a:avLst>
          </a:prstGeom>
          <a:solidFill>
            <a:srgbClr val="F3E7D4"/>
          </a:solidFill>
          <a:ln/>
        </p:spPr>
      </p:sp>
      <p:sp>
        <p:nvSpPr>
          <p:cNvPr id="5" name="Text 2"/>
          <p:cNvSpPr/>
          <p:nvPr/>
        </p:nvSpPr>
        <p:spPr>
          <a:xfrm>
            <a:off x="6770251" y="1631871"/>
            <a:ext cx="2626995" cy="328255"/>
          </a:xfrm>
          <a:prstGeom prst="rect">
            <a:avLst/>
          </a:prstGeom>
          <a:noFill/>
          <a:ln/>
        </p:spPr>
        <p:txBody>
          <a:bodyPr wrap="none" lIns="0" tIns="0" rIns="0" bIns="0" rtlCol="0" anchor="t"/>
          <a:lstStyle/>
          <a:p>
            <a:pPr algn="l" indent="0" marL="0">
              <a:lnSpc>
                <a:spcPts val="2550"/>
              </a:lnSpc>
              <a:buNone/>
            </a:pPr>
            <a:r>
              <a:rPr lang="en-US" sz="2050" dirty="0">
                <a:solidFill>
                  <a:srgbClr val="3A3630"/>
                </a:solidFill>
                <a:latin typeface="Lora" pitchFamily="34" charset="0"/>
                <a:ea typeface="Lora" pitchFamily="34" charset="-122"/>
                <a:cs typeface="Lora" pitchFamily="34" charset="-120"/>
              </a:rPr>
              <a:t>Install Dependencies</a:t>
            </a:r>
            <a:endParaRPr lang="en-US" sz="2050" dirty="0"/>
          </a:p>
        </p:txBody>
      </p:sp>
      <p:sp>
        <p:nvSpPr>
          <p:cNvPr id="6" name="Text 3"/>
          <p:cNvSpPr/>
          <p:nvPr/>
        </p:nvSpPr>
        <p:spPr>
          <a:xfrm>
            <a:off x="6770251" y="2094071"/>
            <a:ext cx="7078623" cy="714613"/>
          </a:xfrm>
          <a:prstGeom prst="rect">
            <a:avLst/>
          </a:prstGeom>
          <a:noFill/>
          <a:ln/>
        </p:spPr>
        <p:txBody>
          <a:bodyPr wrap="square" lIns="0" tIns="0" rIns="0" bIns="0" rtlCol="0" anchor="t"/>
          <a:lstStyle/>
          <a:p>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Python 3.9+, PyTorch 2.3, Transformers 4.41, peft, fastapi, uvicorn. Use the BitsAndBytesMetal branch for Apple Silicon compatibility.</a:t>
            </a:r>
            <a:endParaRPr lang="en-US" sz="1750" dirty="0"/>
          </a:p>
        </p:txBody>
      </p:sp>
      <p:sp>
        <p:nvSpPr>
          <p:cNvPr id="7" name="Shape 4"/>
          <p:cNvSpPr/>
          <p:nvPr/>
        </p:nvSpPr>
        <p:spPr>
          <a:xfrm>
            <a:off x="6602849" y="3031927"/>
            <a:ext cx="167402" cy="1176814"/>
          </a:xfrm>
          <a:prstGeom prst="roundRect">
            <a:avLst>
              <a:gd name="adj" fmla="val 20009"/>
            </a:avLst>
          </a:prstGeom>
          <a:solidFill>
            <a:srgbClr val="F3E7D4"/>
          </a:solidFill>
          <a:ln/>
        </p:spPr>
      </p:sp>
      <p:sp>
        <p:nvSpPr>
          <p:cNvPr id="8" name="Text 5"/>
          <p:cNvSpPr/>
          <p:nvPr/>
        </p:nvSpPr>
        <p:spPr>
          <a:xfrm>
            <a:off x="7105174" y="3031927"/>
            <a:ext cx="2626995" cy="328255"/>
          </a:xfrm>
          <a:prstGeom prst="rect">
            <a:avLst/>
          </a:prstGeom>
          <a:noFill/>
          <a:ln/>
        </p:spPr>
        <p:txBody>
          <a:bodyPr wrap="none" lIns="0" tIns="0" rIns="0" bIns="0" rtlCol="0" anchor="t"/>
          <a:lstStyle/>
          <a:p>
            <a:pPr algn="l" indent="0" marL="0">
              <a:lnSpc>
                <a:spcPts val="2550"/>
              </a:lnSpc>
              <a:buNone/>
            </a:pPr>
            <a:r>
              <a:rPr lang="en-US" sz="2050" dirty="0">
                <a:solidFill>
                  <a:srgbClr val="3A3630"/>
                </a:solidFill>
                <a:latin typeface="Lora" pitchFamily="34" charset="0"/>
                <a:ea typeface="Lora" pitchFamily="34" charset="-122"/>
                <a:cs typeface="Lora" pitchFamily="34" charset="-120"/>
              </a:rPr>
              <a:t>Prepare Dataset</a:t>
            </a:r>
            <a:endParaRPr lang="en-US" sz="2050" dirty="0"/>
          </a:p>
        </p:txBody>
      </p:sp>
      <p:sp>
        <p:nvSpPr>
          <p:cNvPr id="9" name="Text 6"/>
          <p:cNvSpPr/>
          <p:nvPr/>
        </p:nvSpPr>
        <p:spPr>
          <a:xfrm>
            <a:off x="7105174" y="3494127"/>
            <a:ext cx="6743700" cy="714613"/>
          </a:xfrm>
          <a:prstGeom prst="rect">
            <a:avLst/>
          </a:prstGeom>
          <a:noFill/>
          <a:ln/>
        </p:spPr>
        <p:txBody>
          <a:bodyPr wrap="square" lIns="0" tIns="0" rIns="0" bIns="0" rtlCol="0" anchor="t"/>
          <a:lstStyle/>
          <a:p>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Place the fikralar.json dataset file in the project directory (formatted as instruction-response JSONL).</a:t>
            </a:r>
            <a:endParaRPr lang="en-US" sz="1750" dirty="0"/>
          </a:p>
        </p:txBody>
      </p:sp>
      <p:sp>
        <p:nvSpPr>
          <p:cNvPr id="10" name="Shape 7"/>
          <p:cNvSpPr/>
          <p:nvPr/>
        </p:nvSpPr>
        <p:spPr>
          <a:xfrm>
            <a:off x="6937772" y="4431983"/>
            <a:ext cx="167402" cy="1534120"/>
          </a:xfrm>
          <a:prstGeom prst="roundRect">
            <a:avLst>
              <a:gd name="adj" fmla="val 20009"/>
            </a:avLst>
          </a:prstGeom>
          <a:solidFill>
            <a:srgbClr val="F3E7D4"/>
          </a:solidFill>
          <a:ln/>
        </p:spPr>
      </p:sp>
      <p:sp>
        <p:nvSpPr>
          <p:cNvPr id="11" name="Text 8"/>
          <p:cNvSpPr/>
          <p:nvPr/>
        </p:nvSpPr>
        <p:spPr>
          <a:xfrm>
            <a:off x="7440097" y="4431983"/>
            <a:ext cx="2626995" cy="328255"/>
          </a:xfrm>
          <a:prstGeom prst="rect">
            <a:avLst/>
          </a:prstGeom>
          <a:noFill/>
          <a:ln/>
        </p:spPr>
        <p:txBody>
          <a:bodyPr wrap="none" lIns="0" tIns="0" rIns="0" bIns="0" rtlCol="0" anchor="t"/>
          <a:lstStyle/>
          <a:p>
            <a:pPr algn="l" indent="0" marL="0">
              <a:lnSpc>
                <a:spcPts val="2550"/>
              </a:lnSpc>
              <a:buNone/>
            </a:pPr>
            <a:r>
              <a:rPr lang="en-US" sz="2050" dirty="0">
                <a:solidFill>
                  <a:srgbClr val="3A3630"/>
                </a:solidFill>
                <a:latin typeface="Lora" pitchFamily="34" charset="0"/>
                <a:ea typeface="Lora" pitchFamily="34" charset="-122"/>
                <a:cs typeface="Lora" pitchFamily="34" charset="-120"/>
              </a:rPr>
              <a:t>Run Training</a:t>
            </a:r>
            <a:endParaRPr lang="en-US" sz="2050" dirty="0"/>
          </a:p>
        </p:txBody>
      </p:sp>
      <p:sp>
        <p:nvSpPr>
          <p:cNvPr id="12" name="Text 9"/>
          <p:cNvSpPr/>
          <p:nvPr/>
        </p:nvSpPr>
        <p:spPr>
          <a:xfrm>
            <a:off x="7440097" y="4894183"/>
            <a:ext cx="6408777" cy="1071920"/>
          </a:xfrm>
          <a:prstGeom prst="rect">
            <a:avLst/>
          </a:prstGeom>
          <a:noFill/>
          <a:ln/>
        </p:spPr>
        <p:txBody>
          <a:bodyPr wrap="square" lIns="0" tIns="0" rIns="0" bIns="0" rtlCol="0" anchor="t"/>
          <a:lstStyle/>
          <a:p>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Execute the training script (fikra_train.py) to fine-tune the model. The trained model and LoRA adapters will be saved to ./mistral_fikra_output.</a:t>
            </a:r>
            <a:endParaRPr lang="en-US" sz="1750" dirty="0"/>
          </a:p>
        </p:txBody>
      </p:sp>
      <p:sp>
        <p:nvSpPr>
          <p:cNvPr id="13" name="Shape 10"/>
          <p:cNvSpPr/>
          <p:nvPr/>
        </p:nvSpPr>
        <p:spPr>
          <a:xfrm>
            <a:off x="7272695" y="6189345"/>
            <a:ext cx="167402" cy="1176814"/>
          </a:xfrm>
          <a:prstGeom prst="roundRect">
            <a:avLst>
              <a:gd name="adj" fmla="val 20009"/>
            </a:avLst>
          </a:prstGeom>
          <a:solidFill>
            <a:srgbClr val="F3E7D4"/>
          </a:solidFill>
          <a:ln/>
        </p:spPr>
      </p:sp>
      <p:sp>
        <p:nvSpPr>
          <p:cNvPr id="14" name="Text 11"/>
          <p:cNvSpPr/>
          <p:nvPr/>
        </p:nvSpPr>
        <p:spPr>
          <a:xfrm>
            <a:off x="7775019" y="6189345"/>
            <a:ext cx="2626995" cy="328255"/>
          </a:xfrm>
          <a:prstGeom prst="rect">
            <a:avLst/>
          </a:prstGeom>
          <a:noFill/>
          <a:ln/>
        </p:spPr>
        <p:txBody>
          <a:bodyPr wrap="none" lIns="0" tIns="0" rIns="0" bIns="0" rtlCol="0" anchor="t"/>
          <a:lstStyle/>
          <a:p>
            <a:pPr algn="l" indent="0" marL="0">
              <a:lnSpc>
                <a:spcPts val="2550"/>
              </a:lnSpc>
              <a:buNone/>
            </a:pPr>
            <a:r>
              <a:rPr lang="en-US" sz="2050" dirty="0">
                <a:solidFill>
                  <a:srgbClr val="3A3630"/>
                </a:solidFill>
                <a:latin typeface="Lora" pitchFamily="34" charset="0"/>
                <a:ea typeface="Lora" pitchFamily="34" charset="-122"/>
                <a:cs typeface="Lora" pitchFamily="34" charset="-120"/>
              </a:rPr>
              <a:t>Run Inference Server</a:t>
            </a:r>
            <a:endParaRPr lang="en-US" sz="2050" dirty="0"/>
          </a:p>
        </p:txBody>
      </p:sp>
      <p:sp>
        <p:nvSpPr>
          <p:cNvPr id="15" name="Text 12"/>
          <p:cNvSpPr/>
          <p:nvPr/>
        </p:nvSpPr>
        <p:spPr>
          <a:xfrm>
            <a:off x="7775019" y="6651546"/>
            <a:ext cx="6073854" cy="714613"/>
          </a:xfrm>
          <a:prstGeom prst="rect">
            <a:avLst/>
          </a:prstGeom>
          <a:noFill/>
          <a:ln/>
        </p:spPr>
        <p:txBody>
          <a:bodyPr wrap="square" lIns="0" tIns="0" rIns="0" bIns="0" rtlCol="0" anchor="t"/>
          <a:lstStyle/>
          <a:p>
            <a:pPr algn="l" indent="0" marL="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Start the FastAPI server (fikra_api_server.py) and access the UI at http://localhost:8000 to input prompts and view generated jokes.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2439233"/>
            <a:ext cx="6623447" cy="704017"/>
          </a:xfrm>
          <a:prstGeom prst="rect">
            <a:avLst/>
          </a:prstGeom>
          <a:noFill/>
          <a:ln/>
        </p:spPr>
        <p:txBody>
          <a:bodyPr wrap="none" lIns="0" tIns="0" rIns="0" bIns="0" rtlCol="0" anchor="t"/>
          <a:lstStyle/>
          <a:p>
            <a:pPr algn="l" indent="0" marL="0">
              <a:lnSpc>
                <a:spcPts val="5500"/>
              </a:lnSpc>
              <a:buNone/>
            </a:pPr>
            <a:r>
              <a:rPr lang="en-US" sz="4400" dirty="0">
                <a:solidFill>
                  <a:srgbClr val="38512F"/>
                </a:solidFill>
                <a:latin typeface="Lora" pitchFamily="34" charset="0"/>
                <a:ea typeface="Lora" pitchFamily="34" charset="-122"/>
                <a:cs typeface="Lora" pitchFamily="34" charset="-120"/>
              </a:rPr>
              <a:t>Unimplemented Features</a:t>
            </a:r>
            <a:endParaRPr lang="en-US" sz="4400" dirty="0"/>
          </a:p>
        </p:txBody>
      </p:sp>
      <p:sp>
        <p:nvSpPr>
          <p:cNvPr id="3" name="Text 1"/>
          <p:cNvSpPr/>
          <p:nvPr/>
        </p:nvSpPr>
        <p:spPr>
          <a:xfrm>
            <a:off x="837724" y="3502223"/>
            <a:ext cx="12954952" cy="39064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00"/>
                </a:solidFill>
                <a:latin typeface="Source Sans Pro" pitchFamily="34" charset="0"/>
                <a:ea typeface="Source Sans Pro" pitchFamily="34" charset="-122"/>
                <a:cs typeface="Source Sans Pro" pitchFamily="34" charset="-120"/>
              </a:rPr>
              <a:t>❌</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Scalable backend &amp; database</a:t>
            </a:r>
            <a:endParaRPr lang="en-US" sz="1850" dirty="0"/>
          </a:p>
        </p:txBody>
      </p:sp>
      <p:sp>
        <p:nvSpPr>
          <p:cNvPr id="4" name="Text 2"/>
          <p:cNvSpPr/>
          <p:nvPr/>
        </p:nvSpPr>
        <p:spPr>
          <a:xfrm>
            <a:off x="837724" y="3976568"/>
            <a:ext cx="12954952" cy="39064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00"/>
                </a:solidFill>
                <a:latin typeface="Source Sans Pro" pitchFamily="34" charset="0"/>
                <a:ea typeface="Source Sans Pro" pitchFamily="34" charset="-122"/>
                <a:cs typeface="Source Sans Pro" pitchFamily="34" charset="-120"/>
              </a:rPr>
              <a:t>❌</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Advanced UI (style selection, profiles)</a:t>
            </a:r>
            <a:endParaRPr lang="en-US" sz="1850" dirty="0"/>
          </a:p>
        </p:txBody>
      </p:sp>
      <p:sp>
        <p:nvSpPr>
          <p:cNvPr id="5" name="Text 3"/>
          <p:cNvSpPr/>
          <p:nvPr/>
        </p:nvSpPr>
        <p:spPr>
          <a:xfrm>
            <a:off x="837724" y="4450913"/>
            <a:ext cx="12954952" cy="39064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00"/>
                </a:solidFill>
                <a:latin typeface="Source Sans Pro" pitchFamily="34" charset="0"/>
                <a:ea typeface="Source Sans Pro" pitchFamily="34" charset="-122"/>
                <a:cs typeface="Source Sans Pro" pitchFamily="34" charset="-120"/>
              </a:rPr>
              <a:t>❌</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RLHF with user laughter feedback</a:t>
            </a:r>
            <a:endParaRPr lang="en-US" sz="1850" dirty="0"/>
          </a:p>
        </p:txBody>
      </p:sp>
      <p:sp>
        <p:nvSpPr>
          <p:cNvPr id="6" name="Text 4"/>
          <p:cNvSpPr/>
          <p:nvPr/>
        </p:nvSpPr>
        <p:spPr>
          <a:xfrm>
            <a:off x="837724" y="4925258"/>
            <a:ext cx="12954952" cy="39064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00"/>
                </a:solidFill>
                <a:latin typeface="Source Sans Pro" pitchFamily="34" charset="0"/>
                <a:ea typeface="Source Sans Pro" pitchFamily="34" charset="-122"/>
                <a:cs typeface="Source Sans Pro" pitchFamily="34" charset="-120"/>
              </a:rPr>
              <a:t>❌</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&lt;END_OF_JOKE&gt; token handling</a:t>
            </a:r>
            <a:endParaRPr lang="en-US" sz="1850" dirty="0"/>
          </a:p>
        </p:txBody>
      </p:sp>
      <p:sp>
        <p:nvSpPr>
          <p:cNvPr id="7" name="Text 5"/>
          <p:cNvSpPr/>
          <p:nvPr/>
        </p:nvSpPr>
        <p:spPr>
          <a:xfrm>
            <a:off x="837724" y="5399603"/>
            <a:ext cx="12954952" cy="39064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00"/>
                </a:solidFill>
                <a:latin typeface="Source Sans Pro" pitchFamily="34" charset="0"/>
                <a:ea typeface="Source Sans Pro" pitchFamily="34" charset="-122"/>
                <a:cs typeface="Source Sans Pro" pitchFamily="34" charset="-120"/>
              </a:rPr>
              <a:t>✅</a:t>
            </a:r>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 All omitted due to time &amp; hardware constraints</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58522" y="811054"/>
            <a:ext cx="4544735" cy="469344"/>
          </a:xfrm>
          <a:prstGeom prst="rect">
            <a:avLst/>
          </a:prstGeom>
          <a:noFill/>
          <a:ln/>
        </p:spPr>
        <p:txBody>
          <a:bodyPr wrap="none" lIns="0" tIns="0" rIns="0" bIns="0" rtlCol="0" anchor="t"/>
          <a:lstStyle/>
          <a:p>
            <a:pPr algn="l" indent="0" marL="0">
              <a:lnSpc>
                <a:spcPts val="3650"/>
              </a:lnSpc>
              <a:buNone/>
            </a:pPr>
            <a:r>
              <a:rPr lang="en-US" sz="2950" dirty="0">
                <a:solidFill>
                  <a:srgbClr val="38512F"/>
                </a:solidFill>
                <a:latin typeface="Lora" pitchFamily="34" charset="0"/>
                <a:ea typeface="Lora" pitchFamily="34" charset="-122"/>
                <a:cs typeface="Lora" pitchFamily="34" charset="-120"/>
              </a:rPr>
              <a:t>Tasks and Responsibilities</a:t>
            </a:r>
            <a:endParaRPr lang="en-US" sz="2950" dirty="0"/>
          </a:p>
        </p:txBody>
      </p:sp>
      <p:sp>
        <p:nvSpPr>
          <p:cNvPr id="4" name="Shape 1"/>
          <p:cNvSpPr/>
          <p:nvPr/>
        </p:nvSpPr>
        <p:spPr>
          <a:xfrm>
            <a:off x="558522" y="1519714"/>
            <a:ext cx="8026956" cy="5898833"/>
          </a:xfrm>
          <a:prstGeom prst="roundRect">
            <a:avLst>
              <a:gd name="adj" fmla="val 406"/>
            </a:avLst>
          </a:prstGeom>
          <a:noFill/>
          <a:ln w="7620">
            <a:solidFill>
              <a:srgbClr val="000000">
                <a:alpha val="8000"/>
              </a:srgbClr>
            </a:solidFill>
            <a:prstDash val="solid"/>
          </a:ln>
        </p:spPr>
      </p:sp>
      <p:sp>
        <p:nvSpPr>
          <p:cNvPr id="5" name="Shape 2"/>
          <p:cNvSpPr/>
          <p:nvPr/>
        </p:nvSpPr>
        <p:spPr>
          <a:xfrm>
            <a:off x="566142" y="1527334"/>
            <a:ext cx="8011716" cy="717233"/>
          </a:xfrm>
          <a:prstGeom prst="rect">
            <a:avLst/>
          </a:prstGeom>
          <a:solidFill>
            <a:srgbClr val="FFFFFF">
              <a:alpha val="4000"/>
            </a:srgbClr>
          </a:solidFill>
          <a:ln/>
        </p:spPr>
      </p:sp>
      <p:sp>
        <p:nvSpPr>
          <p:cNvPr id="6" name="Text 3"/>
          <p:cNvSpPr/>
          <p:nvPr/>
        </p:nvSpPr>
        <p:spPr>
          <a:xfrm>
            <a:off x="725686" y="1630680"/>
            <a:ext cx="1279446" cy="255270"/>
          </a:xfrm>
          <a:prstGeom prst="rect">
            <a:avLst/>
          </a:prstGeom>
          <a:noFill/>
          <a:ln/>
        </p:spPr>
        <p:txBody>
          <a:bodyPr wrap="non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Iteration</a:t>
            </a:r>
            <a:endParaRPr lang="en-US" sz="1250" dirty="0"/>
          </a:p>
        </p:txBody>
      </p:sp>
      <p:sp>
        <p:nvSpPr>
          <p:cNvPr id="7" name="Text 4"/>
          <p:cNvSpPr/>
          <p:nvPr/>
        </p:nvSpPr>
        <p:spPr>
          <a:xfrm>
            <a:off x="2331839" y="1630680"/>
            <a:ext cx="1275636" cy="255270"/>
          </a:xfrm>
          <a:prstGeom prst="rect">
            <a:avLst/>
          </a:prstGeom>
          <a:noFill/>
          <a:ln/>
        </p:spPr>
        <p:txBody>
          <a:bodyPr wrap="non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Tasks</a:t>
            </a:r>
            <a:endParaRPr lang="en-US" sz="1250" dirty="0"/>
          </a:p>
        </p:txBody>
      </p:sp>
      <p:sp>
        <p:nvSpPr>
          <p:cNvPr id="8" name="Text 5"/>
          <p:cNvSpPr/>
          <p:nvPr/>
        </p:nvSpPr>
        <p:spPr>
          <a:xfrm>
            <a:off x="3934182" y="1630680"/>
            <a:ext cx="1275636" cy="510540"/>
          </a:xfrm>
          <a:prstGeom prst="rect">
            <a:avLst/>
          </a:prstGeom>
          <a:noFill/>
          <a:ln/>
        </p:spPr>
        <p:txBody>
          <a:bodyPr wrap="squar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Responsible Members</a:t>
            </a:r>
            <a:endParaRPr lang="en-US" sz="1250" dirty="0"/>
          </a:p>
        </p:txBody>
      </p:sp>
      <p:sp>
        <p:nvSpPr>
          <p:cNvPr id="9" name="Text 6"/>
          <p:cNvSpPr/>
          <p:nvPr/>
        </p:nvSpPr>
        <p:spPr>
          <a:xfrm>
            <a:off x="5536525" y="1630680"/>
            <a:ext cx="1275636" cy="255270"/>
          </a:xfrm>
          <a:prstGeom prst="rect">
            <a:avLst/>
          </a:prstGeom>
          <a:noFill/>
          <a:ln/>
        </p:spPr>
        <p:txBody>
          <a:bodyPr wrap="non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Estimated Time</a:t>
            </a:r>
            <a:endParaRPr lang="en-US" sz="1250" dirty="0"/>
          </a:p>
        </p:txBody>
      </p:sp>
      <p:sp>
        <p:nvSpPr>
          <p:cNvPr id="10" name="Text 7"/>
          <p:cNvSpPr/>
          <p:nvPr/>
        </p:nvSpPr>
        <p:spPr>
          <a:xfrm>
            <a:off x="7138868" y="1630680"/>
            <a:ext cx="1279446" cy="255270"/>
          </a:xfrm>
          <a:prstGeom prst="rect">
            <a:avLst/>
          </a:prstGeom>
          <a:noFill/>
          <a:ln/>
        </p:spPr>
        <p:txBody>
          <a:bodyPr wrap="non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Actual Time</a:t>
            </a:r>
            <a:endParaRPr lang="en-US" sz="1250" dirty="0"/>
          </a:p>
        </p:txBody>
      </p:sp>
      <p:sp>
        <p:nvSpPr>
          <p:cNvPr id="11" name="Shape 8"/>
          <p:cNvSpPr/>
          <p:nvPr/>
        </p:nvSpPr>
        <p:spPr>
          <a:xfrm>
            <a:off x="566142" y="2244566"/>
            <a:ext cx="8011716" cy="1227773"/>
          </a:xfrm>
          <a:prstGeom prst="rect">
            <a:avLst/>
          </a:prstGeom>
          <a:solidFill>
            <a:srgbClr val="000000">
              <a:alpha val="4000"/>
            </a:srgbClr>
          </a:solidFill>
          <a:ln/>
        </p:spPr>
      </p:sp>
      <p:sp>
        <p:nvSpPr>
          <p:cNvPr id="12" name="Text 9"/>
          <p:cNvSpPr/>
          <p:nvPr/>
        </p:nvSpPr>
        <p:spPr>
          <a:xfrm>
            <a:off x="725686" y="2347913"/>
            <a:ext cx="1279446" cy="255270"/>
          </a:xfrm>
          <a:prstGeom prst="rect">
            <a:avLst/>
          </a:prstGeom>
          <a:noFill/>
          <a:ln/>
        </p:spPr>
        <p:txBody>
          <a:bodyPr wrap="non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Ideation</a:t>
            </a:r>
            <a:endParaRPr lang="en-US" sz="1250" dirty="0"/>
          </a:p>
        </p:txBody>
      </p:sp>
      <p:sp>
        <p:nvSpPr>
          <p:cNvPr id="13" name="Text 10"/>
          <p:cNvSpPr/>
          <p:nvPr/>
        </p:nvSpPr>
        <p:spPr>
          <a:xfrm>
            <a:off x="2331839" y="2347913"/>
            <a:ext cx="1275636" cy="765810"/>
          </a:xfrm>
          <a:prstGeom prst="rect">
            <a:avLst/>
          </a:prstGeom>
          <a:noFill/>
          <a:ln/>
        </p:spPr>
        <p:txBody>
          <a:bodyPr wrap="squar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Brainstorming on project approach and feasibility</a:t>
            </a:r>
            <a:endParaRPr lang="en-US" sz="1250" dirty="0"/>
          </a:p>
        </p:txBody>
      </p:sp>
      <p:sp>
        <p:nvSpPr>
          <p:cNvPr id="14" name="Text 11"/>
          <p:cNvSpPr/>
          <p:nvPr/>
        </p:nvSpPr>
        <p:spPr>
          <a:xfrm>
            <a:off x="3934182" y="2347913"/>
            <a:ext cx="1275636" cy="1021080"/>
          </a:xfrm>
          <a:prstGeom prst="rect">
            <a:avLst/>
          </a:prstGeom>
          <a:noFill/>
          <a:ln/>
        </p:spPr>
        <p:txBody>
          <a:bodyPr wrap="squar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Ece GÖKÇE, Cihan Enes ÇOLAK, Serdar SÖYLEMEZ, Elife AĞGÜRBÜZ</a:t>
            </a:r>
            <a:endParaRPr lang="en-US" sz="1250" dirty="0"/>
          </a:p>
        </p:txBody>
      </p:sp>
      <p:sp>
        <p:nvSpPr>
          <p:cNvPr id="15" name="Text 12"/>
          <p:cNvSpPr/>
          <p:nvPr/>
        </p:nvSpPr>
        <p:spPr>
          <a:xfrm>
            <a:off x="5536525" y="2347913"/>
            <a:ext cx="1275636" cy="255270"/>
          </a:xfrm>
          <a:prstGeom prst="rect">
            <a:avLst/>
          </a:prstGeom>
          <a:noFill/>
          <a:ln/>
        </p:spPr>
        <p:txBody>
          <a:bodyPr wrap="non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2 days</a:t>
            </a:r>
            <a:endParaRPr lang="en-US" sz="1250" dirty="0"/>
          </a:p>
        </p:txBody>
      </p:sp>
      <p:sp>
        <p:nvSpPr>
          <p:cNvPr id="16" name="Text 13"/>
          <p:cNvSpPr/>
          <p:nvPr/>
        </p:nvSpPr>
        <p:spPr>
          <a:xfrm>
            <a:off x="7138868" y="2347913"/>
            <a:ext cx="1279446" cy="255270"/>
          </a:xfrm>
          <a:prstGeom prst="rect">
            <a:avLst/>
          </a:prstGeom>
          <a:noFill/>
          <a:ln/>
        </p:spPr>
        <p:txBody>
          <a:bodyPr wrap="non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3 days</a:t>
            </a:r>
            <a:endParaRPr lang="en-US" sz="1250" dirty="0"/>
          </a:p>
        </p:txBody>
      </p:sp>
      <p:sp>
        <p:nvSpPr>
          <p:cNvPr id="17" name="Shape 14"/>
          <p:cNvSpPr/>
          <p:nvPr/>
        </p:nvSpPr>
        <p:spPr>
          <a:xfrm>
            <a:off x="566142" y="3472339"/>
            <a:ext cx="8011716" cy="1483043"/>
          </a:xfrm>
          <a:prstGeom prst="rect">
            <a:avLst/>
          </a:prstGeom>
          <a:solidFill>
            <a:srgbClr val="FFFFFF">
              <a:alpha val="4000"/>
            </a:srgbClr>
          </a:solidFill>
          <a:ln/>
        </p:spPr>
      </p:sp>
      <p:sp>
        <p:nvSpPr>
          <p:cNvPr id="18" name="Text 15"/>
          <p:cNvSpPr/>
          <p:nvPr/>
        </p:nvSpPr>
        <p:spPr>
          <a:xfrm>
            <a:off x="725686" y="3575685"/>
            <a:ext cx="1279446" cy="255270"/>
          </a:xfrm>
          <a:prstGeom prst="rect">
            <a:avLst/>
          </a:prstGeom>
          <a:noFill/>
          <a:ln/>
        </p:spPr>
        <p:txBody>
          <a:bodyPr wrap="non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Planning</a:t>
            </a:r>
            <a:endParaRPr lang="en-US" sz="1250" dirty="0"/>
          </a:p>
        </p:txBody>
      </p:sp>
      <p:sp>
        <p:nvSpPr>
          <p:cNvPr id="19" name="Text 16"/>
          <p:cNvSpPr/>
          <p:nvPr/>
        </p:nvSpPr>
        <p:spPr>
          <a:xfrm>
            <a:off x="2331839" y="3575685"/>
            <a:ext cx="1275636" cy="1276350"/>
          </a:xfrm>
          <a:prstGeom prst="rect">
            <a:avLst/>
          </a:prstGeom>
          <a:noFill/>
          <a:ln/>
        </p:spPr>
        <p:txBody>
          <a:bodyPr wrap="squar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Looking up Scrum fundamentals, preparing scope document, risk table</a:t>
            </a:r>
            <a:endParaRPr lang="en-US" sz="1250" dirty="0"/>
          </a:p>
        </p:txBody>
      </p:sp>
      <p:sp>
        <p:nvSpPr>
          <p:cNvPr id="20" name="Text 17"/>
          <p:cNvSpPr/>
          <p:nvPr/>
        </p:nvSpPr>
        <p:spPr>
          <a:xfrm>
            <a:off x="3934182" y="3575685"/>
            <a:ext cx="1275636" cy="1021080"/>
          </a:xfrm>
          <a:prstGeom prst="rect">
            <a:avLst/>
          </a:prstGeom>
          <a:noFill/>
          <a:ln/>
        </p:spPr>
        <p:txBody>
          <a:bodyPr wrap="squar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Omar Hamed Abdelaal ELBEDIWI, Cihan Enes ÇOLAK</a:t>
            </a:r>
            <a:endParaRPr lang="en-US" sz="1250" dirty="0"/>
          </a:p>
        </p:txBody>
      </p:sp>
      <p:sp>
        <p:nvSpPr>
          <p:cNvPr id="21" name="Text 18"/>
          <p:cNvSpPr/>
          <p:nvPr/>
        </p:nvSpPr>
        <p:spPr>
          <a:xfrm>
            <a:off x="5536525" y="3575685"/>
            <a:ext cx="1275636" cy="255270"/>
          </a:xfrm>
          <a:prstGeom prst="rect">
            <a:avLst/>
          </a:prstGeom>
          <a:noFill/>
          <a:ln/>
        </p:spPr>
        <p:txBody>
          <a:bodyPr wrap="non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4 days</a:t>
            </a:r>
            <a:endParaRPr lang="en-US" sz="1250" dirty="0"/>
          </a:p>
        </p:txBody>
      </p:sp>
      <p:sp>
        <p:nvSpPr>
          <p:cNvPr id="22" name="Text 19"/>
          <p:cNvSpPr/>
          <p:nvPr/>
        </p:nvSpPr>
        <p:spPr>
          <a:xfrm>
            <a:off x="7138868" y="3575685"/>
            <a:ext cx="1279446" cy="255270"/>
          </a:xfrm>
          <a:prstGeom prst="rect">
            <a:avLst/>
          </a:prstGeom>
          <a:noFill/>
          <a:ln/>
        </p:spPr>
        <p:txBody>
          <a:bodyPr wrap="non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5 days</a:t>
            </a:r>
            <a:endParaRPr lang="en-US" sz="1250" dirty="0"/>
          </a:p>
        </p:txBody>
      </p:sp>
      <p:sp>
        <p:nvSpPr>
          <p:cNvPr id="23" name="Shape 20"/>
          <p:cNvSpPr/>
          <p:nvPr/>
        </p:nvSpPr>
        <p:spPr>
          <a:xfrm>
            <a:off x="566142" y="4955381"/>
            <a:ext cx="8011716" cy="1227773"/>
          </a:xfrm>
          <a:prstGeom prst="rect">
            <a:avLst/>
          </a:prstGeom>
          <a:solidFill>
            <a:srgbClr val="000000">
              <a:alpha val="4000"/>
            </a:srgbClr>
          </a:solidFill>
          <a:ln/>
        </p:spPr>
      </p:sp>
      <p:sp>
        <p:nvSpPr>
          <p:cNvPr id="24" name="Text 21"/>
          <p:cNvSpPr/>
          <p:nvPr/>
        </p:nvSpPr>
        <p:spPr>
          <a:xfrm>
            <a:off x="725686" y="5058728"/>
            <a:ext cx="1279446" cy="255270"/>
          </a:xfrm>
          <a:prstGeom prst="rect">
            <a:avLst/>
          </a:prstGeom>
          <a:noFill/>
          <a:ln/>
        </p:spPr>
        <p:txBody>
          <a:bodyPr wrap="non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Data Preparation</a:t>
            </a:r>
            <a:endParaRPr lang="en-US" sz="1250" dirty="0"/>
          </a:p>
        </p:txBody>
      </p:sp>
      <p:sp>
        <p:nvSpPr>
          <p:cNvPr id="25" name="Text 22"/>
          <p:cNvSpPr/>
          <p:nvPr/>
        </p:nvSpPr>
        <p:spPr>
          <a:xfrm>
            <a:off x="2331839" y="5058728"/>
            <a:ext cx="1275636" cy="1021080"/>
          </a:xfrm>
          <a:prstGeom prst="rect">
            <a:avLst/>
          </a:prstGeom>
          <a:noFill/>
          <a:ln/>
        </p:spPr>
        <p:txBody>
          <a:bodyPr wrap="squar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Determine dataset tasks, build Turkish dataset (~450 fıkra)</a:t>
            </a:r>
            <a:endParaRPr lang="en-US" sz="1250" dirty="0"/>
          </a:p>
        </p:txBody>
      </p:sp>
      <p:sp>
        <p:nvSpPr>
          <p:cNvPr id="26" name="Text 23"/>
          <p:cNvSpPr/>
          <p:nvPr/>
        </p:nvSpPr>
        <p:spPr>
          <a:xfrm>
            <a:off x="3934182" y="5058728"/>
            <a:ext cx="1275636" cy="1021080"/>
          </a:xfrm>
          <a:prstGeom prst="rect">
            <a:avLst/>
          </a:prstGeom>
          <a:noFill/>
          <a:ln/>
        </p:spPr>
        <p:txBody>
          <a:bodyPr wrap="squar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Omar Hamed Abdelaal ELBEDIWI, Ece GÖKÇE</a:t>
            </a:r>
            <a:endParaRPr lang="en-US" sz="1250" dirty="0"/>
          </a:p>
        </p:txBody>
      </p:sp>
      <p:sp>
        <p:nvSpPr>
          <p:cNvPr id="27" name="Text 24"/>
          <p:cNvSpPr/>
          <p:nvPr/>
        </p:nvSpPr>
        <p:spPr>
          <a:xfrm>
            <a:off x="5536525" y="5058728"/>
            <a:ext cx="1275636" cy="255270"/>
          </a:xfrm>
          <a:prstGeom prst="rect">
            <a:avLst/>
          </a:prstGeom>
          <a:noFill/>
          <a:ln/>
        </p:spPr>
        <p:txBody>
          <a:bodyPr wrap="non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5 days</a:t>
            </a:r>
            <a:endParaRPr lang="en-US" sz="1250" dirty="0"/>
          </a:p>
        </p:txBody>
      </p:sp>
      <p:sp>
        <p:nvSpPr>
          <p:cNvPr id="28" name="Text 25"/>
          <p:cNvSpPr/>
          <p:nvPr/>
        </p:nvSpPr>
        <p:spPr>
          <a:xfrm>
            <a:off x="7138868" y="5058728"/>
            <a:ext cx="1279446" cy="255270"/>
          </a:xfrm>
          <a:prstGeom prst="rect">
            <a:avLst/>
          </a:prstGeom>
          <a:noFill/>
          <a:ln/>
        </p:spPr>
        <p:txBody>
          <a:bodyPr wrap="non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6 days</a:t>
            </a:r>
            <a:endParaRPr lang="en-US" sz="1250" dirty="0"/>
          </a:p>
        </p:txBody>
      </p:sp>
      <p:sp>
        <p:nvSpPr>
          <p:cNvPr id="29" name="Shape 26"/>
          <p:cNvSpPr/>
          <p:nvPr/>
        </p:nvSpPr>
        <p:spPr>
          <a:xfrm>
            <a:off x="566142" y="6183154"/>
            <a:ext cx="8011716" cy="1227773"/>
          </a:xfrm>
          <a:prstGeom prst="rect">
            <a:avLst/>
          </a:prstGeom>
          <a:solidFill>
            <a:srgbClr val="FFFFFF">
              <a:alpha val="4000"/>
            </a:srgbClr>
          </a:solidFill>
          <a:ln/>
        </p:spPr>
      </p:sp>
      <p:sp>
        <p:nvSpPr>
          <p:cNvPr id="30" name="Text 27"/>
          <p:cNvSpPr/>
          <p:nvPr/>
        </p:nvSpPr>
        <p:spPr>
          <a:xfrm>
            <a:off x="725686" y="6286500"/>
            <a:ext cx="1279446" cy="510540"/>
          </a:xfrm>
          <a:prstGeom prst="rect">
            <a:avLst/>
          </a:prstGeom>
          <a:noFill/>
          <a:ln/>
        </p:spPr>
        <p:txBody>
          <a:bodyPr wrap="squar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Model Selection &amp; Setup</a:t>
            </a:r>
            <a:endParaRPr lang="en-US" sz="1250" dirty="0"/>
          </a:p>
        </p:txBody>
      </p:sp>
      <p:sp>
        <p:nvSpPr>
          <p:cNvPr id="31" name="Text 28"/>
          <p:cNvSpPr/>
          <p:nvPr/>
        </p:nvSpPr>
        <p:spPr>
          <a:xfrm>
            <a:off x="2331839" y="6286500"/>
            <a:ext cx="1275636" cy="1021080"/>
          </a:xfrm>
          <a:prstGeom prst="rect">
            <a:avLst/>
          </a:prstGeom>
          <a:noFill/>
          <a:ln/>
        </p:spPr>
        <p:txBody>
          <a:bodyPr wrap="squar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Determine LLM, find open-source Mistral7BInstructv0.2, find best fit</a:t>
            </a:r>
            <a:endParaRPr lang="en-US" sz="1250" dirty="0"/>
          </a:p>
        </p:txBody>
      </p:sp>
      <p:sp>
        <p:nvSpPr>
          <p:cNvPr id="32" name="Text 29"/>
          <p:cNvSpPr/>
          <p:nvPr/>
        </p:nvSpPr>
        <p:spPr>
          <a:xfrm>
            <a:off x="3934182" y="6286500"/>
            <a:ext cx="1275636" cy="765810"/>
          </a:xfrm>
          <a:prstGeom prst="rect">
            <a:avLst/>
          </a:prstGeom>
          <a:noFill/>
          <a:ln/>
        </p:spPr>
        <p:txBody>
          <a:bodyPr wrap="squar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Cihan Enes ÇOLAK, Serdar SÖYLEMEZ, Elife AĞGÜRBÜZ</a:t>
            </a:r>
            <a:endParaRPr lang="en-US" sz="1250" dirty="0"/>
          </a:p>
        </p:txBody>
      </p:sp>
      <p:sp>
        <p:nvSpPr>
          <p:cNvPr id="33" name="Text 30"/>
          <p:cNvSpPr/>
          <p:nvPr/>
        </p:nvSpPr>
        <p:spPr>
          <a:xfrm>
            <a:off x="5536525" y="6286500"/>
            <a:ext cx="1275636" cy="255270"/>
          </a:xfrm>
          <a:prstGeom prst="rect">
            <a:avLst/>
          </a:prstGeom>
          <a:noFill/>
          <a:ln/>
        </p:spPr>
        <p:txBody>
          <a:bodyPr wrap="non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3 days</a:t>
            </a:r>
            <a:endParaRPr lang="en-US" sz="1250" dirty="0"/>
          </a:p>
        </p:txBody>
      </p:sp>
      <p:sp>
        <p:nvSpPr>
          <p:cNvPr id="34" name="Text 31"/>
          <p:cNvSpPr/>
          <p:nvPr/>
        </p:nvSpPr>
        <p:spPr>
          <a:xfrm>
            <a:off x="7138868" y="6286500"/>
            <a:ext cx="1279446" cy="255270"/>
          </a:xfrm>
          <a:prstGeom prst="rect">
            <a:avLst/>
          </a:prstGeom>
          <a:noFill/>
          <a:ln/>
        </p:spPr>
        <p:txBody>
          <a:bodyPr wrap="none" lIns="0" tIns="0" rIns="0" bIns="0" rtlCol="0" anchor="t"/>
          <a:lstStyle/>
          <a:p>
            <a:pPr algn="l" indent="0" marL="0">
              <a:lnSpc>
                <a:spcPts val="2000"/>
              </a:lnSpc>
              <a:buNone/>
            </a:pPr>
            <a:r>
              <a:rPr lang="en-US" sz="1250" dirty="0">
                <a:solidFill>
                  <a:srgbClr val="3A3630"/>
                </a:solidFill>
                <a:latin typeface="Source Sans Pro" pitchFamily="34" charset="0"/>
                <a:ea typeface="Source Sans Pro" pitchFamily="34" charset="-122"/>
                <a:cs typeface="Source Sans Pro" pitchFamily="34" charset="-120"/>
              </a:rPr>
              <a:t>4 days</a:t>
            </a:r>
            <a:endParaRPr lang="en-US" sz="12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550069" y="432197"/>
            <a:ext cx="3698558" cy="462201"/>
          </a:xfrm>
          <a:prstGeom prst="rect">
            <a:avLst/>
          </a:prstGeom>
          <a:noFill/>
          <a:ln/>
        </p:spPr>
        <p:txBody>
          <a:bodyPr wrap="none" lIns="0" tIns="0" rIns="0" bIns="0" rtlCol="0" anchor="t"/>
          <a:lstStyle/>
          <a:p>
            <a:pPr algn="l" indent="0" marL="0">
              <a:lnSpc>
                <a:spcPts val="3600"/>
              </a:lnSpc>
              <a:buNone/>
            </a:pPr>
            <a:r>
              <a:rPr lang="en-US" sz="2900" dirty="0">
                <a:solidFill>
                  <a:srgbClr val="38512F"/>
                </a:solidFill>
                <a:latin typeface="Lora" pitchFamily="34" charset="0"/>
                <a:ea typeface="Lora" pitchFamily="34" charset="-122"/>
                <a:cs typeface="Lora" pitchFamily="34" charset="-120"/>
              </a:rPr>
              <a:t>Time Comparison</a:t>
            </a:r>
            <a:endParaRPr lang="en-US" sz="2900" dirty="0"/>
          </a:p>
        </p:txBody>
      </p:sp>
      <p:pic>
        <p:nvPicPr>
          <p:cNvPr id="3" name="Image 0" descr="preencoded.png">    </p:cNvPr>
          <p:cNvPicPr>
            <a:picLocks noChangeAspect="1"/>
          </p:cNvPicPr>
          <p:nvPr/>
        </p:nvPicPr>
        <p:blipFill>
          <a:blip r:embed="rId1"/>
          <a:stretch>
            <a:fillRect/>
          </a:stretch>
        </p:blipFill>
        <p:spPr>
          <a:xfrm>
            <a:off x="550069" y="1208723"/>
            <a:ext cx="13530263" cy="7105293"/>
          </a:xfrm>
          <a:prstGeom prst="rect">
            <a:avLst/>
          </a:prstGeom>
        </p:spPr>
      </p:pic>
      <p:sp>
        <p:nvSpPr>
          <p:cNvPr id="4" name="Shape 1"/>
          <p:cNvSpPr/>
          <p:nvPr/>
        </p:nvSpPr>
        <p:spPr>
          <a:xfrm>
            <a:off x="6014323" y="8314015"/>
            <a:ext cx="157163" cy="157163"/>
          </a:xfrm>
          <a:prstGeom prst="roundRect">
            <a:avLst>
              <a:gd name="adj" fmla="val 11636"/>
            </a:avLst>
          </a:prstGeom>
          <a:solidFill>
            <a:srgbClr val="21301C"/>
          </a:solidFill>
          <a:ln/>
        </p:spPr>
      </p:sp>
      <p:sp>
        <p:nvSpPr>
          <p:cNvPr id="5" name="Text 2"/>
          <p:cNvSpPr/>
          <p:nvPr/>
        </p:nvSpPr>
        <p:spPr>
          <a:xfrm>
            <a:off x="6232446" y="8314015"/>
            <a:ext cx="1006554" cy="157163"/>
          </a:xfrm>
          <a:prstGeom prst="rect">
            <a:avLst/>
          </a:prstGeom>
          <a:noFill/>
          <a:ln/>
        </p:spPr>
        <p:txBody>
          <a:bodyPr wrap="none" lIns="0" tIns="0" rIns="0" bIns="0" rtlCol="0" anchor="t"/>
          <a:lstStyle/>
          <a:p>
            <a:pPr algn="l" indent="0" marL="0">
              <a:lnSpc>
                <a:spcPts val="1200"/>
              </a:lnSpc>
              <a:buNone/>
            </a:pPr>
            <a:r>
              <a:rPr lang="en-US" sz="1200" dirty="0">
                <a:solidFill>
                  <a:srgbClr val="3A3630"/>
                </a:solidFill>
                <a:latin typeface="Source Sans Pro" pitchFamily="34" charset="0"/>
                <a:ea typeface="Source Sans Pro" pitchFamily="34" charset="-122"/>
                <a:cs typeface="Source Sans Pro" pitchFamily="34" charset="-120"/>
              </a:rPr>
              <a:t>Estimated Days</a:t>
            </a:r>
            <a:endParaRPr lang="en-US" sz="1200" dirty="0"/>
          </a:p>
        </p:txBody>
      </p:sp>
      <p:sp>
        <p:nvSpPr>
          <p:cNvPr id="6" name="Shape 3"/>
          <p:cNvSpPr/>
          <p:nvPr/>
        </p:nvSpPr>
        <p:spPr>
          <a:xfrm>
            <a:off x="7391400" y="8314015"/>
            <a:ext cx="157163" cy="157163"/>
          </a:xfrm>
          <a:prstGeom prst="roundRect">
            <a:avLst>
              <a:gd name="adj" fmla="val 11636"/>
            </a:avLst>
          </a:prstGeom>
          <a:solidFill>
            <a:srgbClr val="45643A"/>
          </a:solidFill>
          <a:ln/>
        </p:spPr>
      </p:sp>
      <p:sp>
        <p:nvSpPr>
          <p:cNvPr id="7" name="Text 4"/>
          <p:cNvSpPr/>
          <p:nvPr/>
        </p:nvSpPr>
        <p:spPr>
          <a:xfrm>
            <a:off x="7609523" y="8314015"/>
            <a:ext cx="759500" cy="157163"/>
          </a:xfrm>
          <a:prstGeom prst="rect">
            <a:avLst/>
          </a:prstGeom>
          <a:noFill/>
          <a:ln/>
        </p:spPr>
        <p:txBody>
          <a:bodyPr wrap="none" lIns="0" tIns="0" rIns="0" bIns="0" rtlCol="0" anchor="t"/>
          <a:lstStyle/>
          <a:p>
            <a:pPr algn="l" indent="0" marL="0">
              <a:lnSpc>
                <a:spcPts val="1200"/>
              </a:lnSpc>
              <a:buNone/>
            </a:pPr>
            <a:r>
              <a:rPr lang="en-US" sz="1200" dirty="0">
                <a:solidFill>
                  <a:srgbClr val="3A3630"/>
                </a:solidFill>
                <a:latin typeface="Source Sans Pro" pitchFamily="34" charset="0"/>
                <a:ea typeface="Source Sans Pro" pitchFamily="34" charset="-122"/>
                <a:cs typeface="Source Sans Pro" pitchFamily="34" charset="-120"/>
              </a:rPr>
              <a:t>Actual Days</a:t>
            </a:r>
            <a:endParaRPr lang="en-US" sz="1200" dirty="0"/>
          </a:p>
        </p:txBody>
      </p:sp>
      <p:sp>
        <p:nvSpPr>
          <p:cNvPr id="8" name="Text 5"/>
          <p:cNvSpPr/>
          <p:nvPr/>
        </p:nvSpPr>
        <p:spPr>
          <a:xfrm>
            <a:off x="550069" y="8962430"/>
            <a:ext cx="13530263" cy="502920"/>
          </a:xfrm>
          <a:prstGeom prst="rect">
            <a:avLst/>
          </a:prstGeom>
          <a:noFill/>
          <a:ln/>
        </p:spPr>
        <p:txBody>
          <a:bodyPr wrap="square" lIns="0" tIns="0" rIns="0" bIns="0" rtlCol="0" anchor="t"/>
          <a:lstStyle/>
          <a:p>
            <a:pPr algn="l" indent="0" marL="0">
              <a:lnSpc>
                <a:spcPts val="1950"/>
              </a:lnSpc>
              <a:buNone/>
            </a:pPr>
            <a:r>
              <a:rPr lang="en-US" sz="1200" dirty="0">
                <a:solidFill>
                  <a:srgbClr val="3A3630"/>
                </a:solidFill>
                <a:latin typeface="Source Sans Pro" pitchFamily="34" charset="0"/>
                <a:ea typeface="Source Sans Pro" pitchFamily="34" charset="-122"/>
                <a:cs typeface="Source Sans Pro" pitchFamily="34" charset="-120"/>
              </a:rPr>
              <a:t>The consistent pattern of time overruns across all project phases highlights several important factors in AI development project planning. The experimental nature of fine-tuning approaches on consumer hardware introduced unpredictable challenges that required additional time to resolve.</a:t>
            </a:r>
            <a:endParaRPr lang="en-US"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624"/>
          </a:xfrm>
          <a:prstGeom prst="rect">
            <a:avLst/>
          </a:prstGeom>
        </p:spPr>
      </p:pic>
      <p:sp>
        <p:nvSpPr>
          <p:cNvPr id="3" name="Text 0"/>
          <p:cNvSpPr/>
          <p:nvPr/>
        </p:nvSpPr>
        <p:spPr>
          <a:xfrm>
            <a:off x="6088975" y="473393"/>
            <a:ext cx="4050982" cy="506254"/>
          </a:xfrm>
          <a:prstGeom prst="rect">
            <a:avLst/>
          </a:prstGeom>
          <a:noFill/>
          <a:ln/>
        </p:spPr>
        <p:txBody>
          <a:bodyPr wrap="none" lIns="0" tIns="0" rIns="0" bIns="0" rtlCol="0" anchor="t"/>
          <a:lstStyle/>
          <a:p>
            <a:pPr algn="l" indent="0" marL="0">
              <a:lnSpc>
                <a:spcPts val="3950"/>
              </a:lnSpc>
              <a:buNone/>
            </a:pPr>
            <a:r>
              <a:rPr lang="en-US" sz="3150" dirty="0">
                <a:solidFill>
                  <a:srgbClr val="38512F"/>
                </a:solidFill>
                <a:latin typeface="Lora" pitchFamily="34" charset="0"/>
                <a:ea typeface="Lora" pitchFamily="34" charset="-122"/>
                <a:cs typeface="Lora" pitchFamily="34" charset="-120"/>
              </a:rPr>
              <a:t>Risk Management</a:t>
            </a:r>
            <a:endParaRPr lang="en-US" sz="3150" dirty="0"/>
          </a:p>
        </p:txBody>
      </p:sp>
      <p:pic>
        <p:nvPicPr>
          <p:cNvPr id="4" name="Image 1" descr="preencoded.png">    </p:cNvPr>
          <p:cNvPicPr>
            <a:picLocks noChangeAspect="1"/>
          </p:cNvPicPr>
          <p:nvPr/>
        </p:nvPicPr>
        <p:blipFill>
          <a:blip r:embed="rId2"/>
          <a:stretch>
            <a:fillRect/>
          </a:stretch>
        </p:blipFill>
        <p:spPr>
          <a:xfrm>
            <a:off x="6088975" y="1237893"/>
            <a:ext cx="860822" cy="1630085"/>
          </a:xfrm>
          <a:prstGeom prst="rect">
            <a:avLst/>
          </a:prstGeom>
        </p:spPr>
      </p:pic>
      <p:sp>
        <p:nvSpPr>
          <p:cNvPr id="5" name="Text 1"/>
          <p:cNvSpPr/>
          <p:nvPr/>
        </p:nvSpPr>
        <p:spPr>
          <a:xfrm>
            <a:off x="7208044" y="1410057"/>
            <a:ext cx="2025491" cy="253127"/>
          </a:xfrm>
          <a:prstGeom prst="rect">
            <a:avLst/>
          </a:prstGeom>
          <a:noFill/>
          <a:ln/>
        </p:spPr>
        <p:txBody>
          <a:bodyPr wrap="none" lIns="0" tIns="0" rIns="0" bIns="0" rtlCol="0" anchor="t"/>
          <a:lstStyle/>
          <a:p>
            <a:pPr algn="l" indent="0" marL="0">
              <a:lnSpc>
                <a:spcPts val="1950"/>
              </a:lnSpc>
              <a:buNone/>
            </a:pPr>
            <a:r>
              <a:rPr lang="en-US" sz="1550" dirty="0">
                <a:solidFill>
                  <a:srgbClr val="3A3630"/>
                </a:solidFill>
                <a:latin typeface="Lora" pitchFamily="34" charset="0"/>
                <a:ea typeface="Lora" pitchFamily="34" charset="-122"/>
                <a:cs typeface="Lora" pitchFamily="34" charset="-120"/>
              </a:rPr>
              <a:t>Data Quality Risk</a:t>
            </a:r>
            <a:endParaRPr lang="en-US" sz="1550" dirty="0"/>
          </a:p>
        </p:txBody>
      </p:sp>
      <p:sp>
        <p:nvSpPr>
          <p:cNvPr id="6" name="Text 2"/>
          <p:cNvSpPr/>
          <p:nvPr/>
        </p:nvSpPr>
        <p:spPr>
          <a:xfrm>
            <a:off x="7208044" y="1766411"/>
            <a:ext cx="6819781" cy="275392"/>
          </a:xfrm>
          <a:prstGeom prst="rect">
            <a:avLst/>
          </a:prstGeom>
          <a:noFill/>
          <a:ln/>
        </p:spPr>
        <p:txBody>
          <a:bodyPr wrap="none" lIns="0" tIns="0" rIns="0" bIns="0" rtlCol="0" anchor="t"/>
          <a:lstStyle/>
          <a:p>
            <a:pPr algn="l" indent="0" marL="0">
              <a:lnSpc>
                <a:spcPts val="2150"/>
              </a:lnSpc>
              <a:buNone/>
            </a:pPr>
            <a:r>
              <a:rPr lang="en-US" sz="1350" dirty="0">
                <a:solidFill>
                  <a:srgbClr val="3A3630"/>
                </a:solidFill>
                <a:latin typeface="Source Sans Pro" pitchFamily="34" charset="0"/>
                <a:ea typeface="Source Sans Pro" pitchFamily="34" charset="-122"/>
                <a:cs typeface="Source Sans Pro" pitchFamily="34" charset="-120"/>
              </a:rPr>
              <a:t>Likelihood: Medium, Impact: High</a:t>
            </a:r>
            <a:endParaRPr lang="en-US" sz="1350" dirty="0"/>
          </a:p>
        </p:txBody>
      </p:sp>
      <p:sp>
        <p:nvSpPr>
          <p:cNvPr id="7" name="Text 3"/>
          <p:cNvSpPr/>
          <p:nvPr/>
        </p:nvSpPr>
        <p:spPr>
          <a:xfrm>
            <a:off x="7208044" y="2145030"/>
            <a:ext cx="6819781" cy="550783"/>
          </a:xfrm>
          <a:prstGeom prst="rect">
            <a:avLst/>
          </a:prstGeom>
          <a:noFill/>
          <a:ln/>
        </p:spPr>
        <p:txBody>
          <a:bodyPr wrap="square" lIns="0" tIns="0" rIns="0" bIns="0" rtlCol="0" anchor="t"/>
          <a:lstStyle/>
          <a:p>
            <a:pPr algn="l" indent="0" marL="0">
              <a:lnSpc>
                <a:spcPts val="2150"/>
              </a:lnSpc>
              <a:buNone/>
            </a:pPr>
            <a:r>
              <a:rPr lang="en-US" sz="1350" dirty="0">
                <a:solidFill>
                  <a:srgbClr val="3A3630"/>
                </a:solidFill>
                <a:latin typeface="Source Sans Pro" pitchFamily="34" charset="0"/>
                <a:ea typeface="Source Sans Pro" pitchFamily="34" charset="-122"/>
                <a:cs typeface="Source Sans Pro" pitchFamily="34" charset="-120"/>
              </a:rPr>
              <a:t>Resolution: Rigorous data curation implemented, removing profanity and deduplicating entries, reducing the dataset by 6%.</a:t>
            </a:r>
            <a:endParaRPr lang="en-US" sz="1350" dirty="0"/>
          </a:p>
        </p:txBody>
      </p:sp>
      <p:pic>
        <p:nvPicPr>
          <p:cNvPr id="8" name="Image 2" descr="preencoded.png">    </p:cNvPr>
          <p:cNvPicPr>
            <a:picLocks noChangeAspect="1"/>
          </p:cNvPicPr>
          <p:nvPr/>
        </p:nvPicPr>
        <p:blipFill>
          <a:blip r:embed="rId3"/>
          <a:stretch>
            <a:fillRect/>
          </a:stretch>
        </p:blipFill>
        <p:spPr>
          <a:xfrm>
            <a:off x="6088975" y="2867978"/>
            <a:ext cx="860822" cy="1630085"/>
          </a:xfrm>
          <a:prstGeom prst="rect">
            <a:avLst/>
          </a:prstGeom>
        </p:spPr>
      </p:pic>
      <p:sp>
        <p:nvSpPr>
          <p:cNvPr id="9" name="Text 4"/>
          <p:cNvSpPr/>
          <p:nvPr/>
        </p:nvSpPr>
        <p:spPr>
          <a:xfrm>
            <a:off x="7208044" y="3040142"/>
            <a:ext cx="2025491" cy="253127"/>
          </a:xfrm>
          <a:prstGeom prst="rect">
            <a:avLst/>
          </a:prstGeom>
          <a:noFill/>
          <a:ln/>
        </p:spPr>
        <p:txBody>
          <a:bodyPr wrap="none" lIns="0" tIns="0" rIns="0" bIns="0" rtlCol="0" anchor="t"/>
          <a:lstStyle/>
          <a:p>
            <a:pPr algn="l" indent="0" marL="0">
              <a:lnSpc>
                <a:spcPts val="1950"/>
              </a:lnSpc>
              <a:buNone/>
            </a:pPr>
            <a:r>
              <a:rPr lang="en-US" sz="1550" dirty="0">
                <a:solidFill>
                  <a:srgbClr val="3A3630"/>
                </a:solidFill>
                <a:latin typeface="Lora" pitchFamily="34" charset="0"/>
                <a:ea typeface="Lora" pitchFamily="34" charset="-122"/>
                <a:cs typeface="Lora" pitchFamily="34" charset="-120"/>
              </a:rPr>
              <a:t>Hardware Limits</a:t>
            </a:r>
            <a:endParaRPr lang="en-US" sz="1550" dirty="0"/>
          </a:p>
        </p:txBody>
      </p:sp>
      <p:sp>
        <p:nvSpPr>
          <p:cNvPr id="10" name="Text 5"/>
          <p:cNvSpPr/>
          <p:nvPr/>
        </p:nvSpPr>
        <p:spPr>
          <a:xfrm>
            <a:off x="7208044" y="3396496"/>
            <a:ext cx="6819781" cy="275392"/>
          </a:xfrm>
          <a:prstGeom prst="rect">
            <a:avLst/>
          </a:prstGeom>
          <a:noFill/>
          <a:ln/>
        </p:spPr>
        <p:txBody>
          <a:bodyPr wrap="none" lIns="0" tIns="0" rIns="0" bIns="0" rtlCol="0" anchor="t"/>
          <a:lstStyle/>
          <a:p>
            <a:pPr algn="l" indent="0" marL="0">
              <a:lnSpc>
                <a:spcPts val="2150"/>
              </a:lnSpc>
              <a:buNone/>
            </a:pPr>
            <a:r>
              <a:rPr lang="en-US" sz="1350" dirty="0">
                <a:solidFill>
                  <a:srgbClr val="3A3630"/>
                </a:solidFill>
                <a:latin typeface="Source Sans Pro" pitchFamily="34" charset="0"/>
                <a:ea typeface="Source Sans Pro" pitchFamily="34" charset="-122"/>
                <a:cs typeface="Source Sans Pro" pitchFamily="34" charset="-120"/>
              </a:rPr>
              <a:t>Likelihood: High, Impact: High</a:t>
            </a:r>
            <a:endParaRPr lang="en-US" sz="1350" dirty="0"/>
          </a:p>
        </p:txBody>
      </p:sp>
      <p:sp>
        <p:nvSpPr>
          <p:cNvPr id="11" name="Text 6"/>
          <p:cNvSpPr/>
          <p:nvPr/>
        </p:nvSpPr>
        <p:spPr>
          <a:xfrm>
            <a:off x="7208044" y="3775115"/>
            <a:ext cx="6819781" cy="550783"/>
          </a:xfrm>
          <a:prstGeom prst="rect">
            <a:avLst/>
          </a:prstGeom>
          <a:noFill/>
          <a:ln/>
        </p:spPr>
        <p:txBody>
          <a:bodyPr wrap="square" lIns="0" tIns="0" rIns="0" bIns="0" rtlCol="0" anchor="t"/>
          <a:lstStyle/>
          <a:p>
            <a:pPr algn="l" indent="0" marL="0">
              <a:lnSpc>
                <a:spcPts val="2150"/>
              </a:lnSpc>
              <a:buNone/>
            </a:pPr>
            <a:r>
              <a:rPr lang="en-US" sz="1350" dirty="0">
                <a:solidFill>
                  <a:srgbClr val="3A3630"/>
                </a:solidFill>
                <a:latin typeface="Source Sans Pro" pitchFamily="34" charset="0"/>
                <a:ea typeface="Source Sans Pro" pitchFamily="34" charset="-122"/>
                <a:cs typeface="Source Sans Pro" pitchFamily="34" charset="-120"/>
              </a:rPr>
              <a:t>Resolution: Switched to 4-bit QLoRA, LoRA adapters, and INT8 inference, reducing memory usage to 19 GB peak and enabling 1.8 tokens/s inference.</a:t>
            </a:r>
            <a:endParaRPr lang="en-US" sz="1350" dirty="0"/>
          </a:p>
        </p:txBody>
      </p:sp>
      <p:pic>
        <p:nvPicPr>
          <p:cNvPr id="12" name="Image 3" descr="preencoded.png">    </p:cNvPr>
          <p:cNvPicPr>
            <a:picLocks noChangeAspect="1"/>
          </p:cNvPicPr>
          <p:nvPr/>
        </p:nvPicPr>
        <p:blipFill>
          <a:blip r:embed="rId4"/>
          <a:stretch>
            <a:fillRect/>
          </a:stretch>
        </p:blipFill>
        <p:spPr>
          <a:xfrm>
            <a:off x="6088975" y="4498062"/>
            <a:ext cx="860822" cy="1630085"/>
          </a:xfrm>
          <a:prstGeom prst="rect">
            <a:avLst/>
          </a:prstGeom>
        </p:spPr>
      </p:pic>
      <p:sp>
        <p:nvSpPr>
          <p:cNvPr id="13" name="Text 7"/>
          <p:cNvSpPr/>
          <p:nvPr/>
        </p:nvSpPr>
        <p:spPr>
          <a:xfrm>
            <a:off x="7208044" y="4670227"/>
            <a:ext cx="2025491" cy="253127"/>
          </a:xfrm>
          <a:prstGeom prst="rect">
            <a:avLst/>
          </a:prstGeom>
          <a:noFill/>
          <a:ln/>
        </p:spPr>
        <p:txBody>
          <a:bodyPr wrap="none" lIns="0" tIns="0" rIns="0" bIns="0" rtlCol="0" anchor="t"/>
          <a:lstStyle/>
          <a:p>
            <a:pPr algn="l" indent="0" marL="0">
              <a:lnSpc>
                <a:spcPts val="1950"/>
              </a:lnSpc>
              <a:buNone/>
            </a:pPr>
            <a:r>
              <a:rPr lang="en-US" sz="1550" dirty="0">
                <a:solidFill>
                  <a:srgbClr val="3A3630"/>
                </a:solidFill>
                <a:latin typeface="Lora" pitchFamily="34" charset="0"/>
                <a:ea typeface="Lora" pitchFamily="34" charset="-122"/>
                <a:cs typeface="Lora" pitchFamily="34" charset="-120"/>
              </a:rPr>
              <a:t>Model Bias</a:t>
            </a:r>
            <a:endParaRPr lang="en-US" sz="1550" dirty="0"/>
          </a:p>
        </p:txBody>
      </p:sp>
      <p:sp>
        <p:nvSpPr>
          <p:cNvPr id="14" name="Text 8"/>
          <p:cNvSpPr/>
          <p:nvPr/>
        </p:nvSpPr>
        <p:spPr>
          <a:xfrm>
            <a:off x="7208044" y="5026581"/>
            <a:ext cx="6819781" cy="275392"/>
          </a:xfrm>
          <a:prstGeom prst="rect">
            <a:avLst/>
          </a:prstGeom>
          <a:noFill/>
          <a:ln/>
        </p:spPr>
        <p:txBody>
          <a:bodyPr wrap="none" lIns="0" tIns="0" rIns="0" bIns="0" rtlCol="0" anchor="t"/>
          <a:lstStyle/>
          <a:p>
            <a:pPr algn="l" indent="0" marL="0">
              <a:lnSpc>
                <a:spcPts val="2150"/>
              </a:lnSpc>
              <a:buNone/>
            </a:pPr>
            <a:r>
              <a:rPr lang="en-US" sz="1350" dirty="0">
                <a:solidFill>
                  <a:srgbClr val="3A3630"/>
                </a:solidFill>
                <a:latin typeface="Source Sans Pro" pitchFamily="34" charset="0"/>
                <a:ea typeface="Source Sans Pro" pitchFamily="34" charset="-122"/>
                <a:cs typeface="Source Sans Pro" pitchFamily="34" charset="-120"/>
              </a:rPr>
              <a:t>Likelihood: Medium, Impact: High</a:t>
            </a:r>
            <a:endParaRPr lang="en-US" sz="1350" dirty="0"/>
          </a:p>
        </p:txBody>
      </p:sp>
      <p:sp>
        <p:nvSpPr>
          <p:cNvPr id="15" name="Text 9"/>
          <p:cNvSpPr/>
          <p:nvPr/>
        </p:nvSpPr>
        <p:spPr>
          <a:xfrm>
            <a:off x="7208044" y="5405199"/>
            <a:ext cx="6819781" cy="550783"/>
          </a:xfrm>
          <a:prstGeom prst="rect">
            <a:avLst/>
          </a:prstGeom>
          <a:noFill/>
          <a:ln/>
        </p:spPr>
        <p:txBody>
          <a:bodyPr wrap="square" lIns="0" tIns="0" rIns="0" bIns="0" rtlCol="0" anchor="t"/>
          <a:lstStyle/>
          <a:p>
            <a:pPr algn="l" indent="0" marL="0">
              <a:lnSpc>
                <a:spcPts val="2150"/>
              </a:lnSpc>
              <a:buNone/>
            </a:pPr>
            <a:r>
              <a:rPr lang="en-US" sz="1350" dirty="0">
                <a:solidFill>
                  <a:srgbClr val="3A3630"/>
                </a:solidFill>
                <a:latin typeface="Source Sans Pro" pitchFamily="34" charset="0"/>
                <a:ea typeface="Source Sans Pro" pitchFamily="34" charset="-122"/>
                <a:cs typeface="Source Sans Pro" pitchFamily="34" charset="-120"/>
              </a:rPr>
              <a:t>Resolution: Manual reviews and toxicity checks (Perspective API) conducted, maintaining toxicity at 2.5%.</a:t>
            </a:r>
            <a:endParaRPr lang="en-US" sz="1350" dirty="0"/>
          </a:p>
        </p:txBody>
      </p:sp>
      <p:pic>
        <p:nvPicPr>
          <p:cNvPr id="16" name="Image 4" descr="preencoded.png">    </p:cNvPr>
          <p:cNvPicPr>
            <a:picLocks noChangeAspect="1"/>
          </p:cNvPicPr>
          <p:nvPr/>
        </p:nvPicPr>
        <p:blipFill>
          <a:blip r:embed="rId5"/>
          <a:stretch>
            <a:fillRect/>
          </a:stretch>
        </p:blipFill>
        <p:spPr>
          <a:xfrm>
            <a:off x="6088975" y="6128147"/>
            <a:ext cx="860822" cy="1630085"/>
          </a:xfrm>
          <a:prstGeom prst="rect">
            <a:avLst/>
          </a:prstGeom>
        </p:spPr>
      </p:pic>
      <p:sp>
        <p:nvSpPr>
          <p:cNvPr id="17" name="Text 10"/>
          <p:cNvSpPr/>
          <p:nvPr/>
        </p:nvSpPr>
        <p:spPr>
          <a:xfrm>
            <a:off x="7208044" y="6300311"/>
            <a:ext cx="2280523" cy="253127"/>
          </a:xfrm>
          <a:prstGeom prst="rect">
            <a:avLst/>
          </a:prstGeom>
          <a:noFill/>
          <a:ln/>
        </p:spPr>
        <p:txBody>
          <a:bodyPr wrap="none" lIns="0" tIns="0" rIns="0" bIns="0" rtlCol="0" anchor="t"/>
          <a:lstStyle/>
          <a:p>
            <a:pPr algn="l" indent="0" marL="0">
              <a:lnSpc>
                <a:spcPts val="1950"/>
              </a:lnSpc>
              <a:buNone/>
            </a:pPr>
            <a:r>
              <a:rPr lang="en-US" sz="1550" dirty="0">
                <a:solidFill>
                  <a:srgbClr val="3A3630"/>
                </a:solidFill>
                <a:latin typeface="Lora" pitchFamily="34" charset="0"/>
                <a:ea typeface="Lora" pitchFamily="34" charset="-122"/>
                <a:cs typeface="Lora" pitchFamily="34" charset="-120"/>
              </a:rPr>
              <a:t>Memory and Disk Usage</a:t>
            </a:r>
            <a:endParaRPr lang="en-US" sz="1550" dirty="0"/>
          </a:p>
        </p:txBody>
      </p:sp>
      <p:sp>
        <p:nvSpPr>
          <p:cNvPr id="18" name="Text 11"/>
          <p:cNvSpPr/>
          <p:nvPr/>
        </p:nvSpPr>
        <p:spPr>
          <a:xfrm>
            <a:off x="7208044" y="6656665"/>
            <a:ext cx="6819781" cy="275392"/>
          </a:xfrm>
          <a:prstGeom prst="rect">
            <a:avLst/>
          </a:prstGeom>
          <a:noFill/>
          <a:ln/>
        </p:spPr>
        <p:txBody>
          <a:bodyPr wrap="none" lIns="0" tIns="0" rIns="0" bIns="0" rtlCol="0" anchor="t"/>
          <a:lstStyle/>
          <a:p>
            <a:pPr algn="l" indent="0" marL="0">
              <a:lnSpc>
                <a:spcPts val="2150"/>
              </a:lnSpc>
              <a:buNone/>
            </a:pPr>
            <a:r>
              <a:rPr lang="en-US" sz="1350" dirty="0">
                <a:solidFill>
                  <a:srgbClr val="3A3630"/>
                </a:solidFill>
                <a:latin typeface="Source Sans Pro" pitchFamily="34" charset="0"/>
                <a:ea typeface="Source Sans Pro" pitchFamily="34" charset="-122"/>
                <a:cs typeface="Source Sans Pro" pitchFamily="34" charset="-120"/>
              </a:rPr>
              <a:t>Likelihood: Medium, Impact: High</a:t>
            </a:r>
            <a:endParaRPr lang="en-US" sz="1350" dirty="0"/>
          </a:p>
        </p:txBody>
      </p:sp>
      <p:sp>
        <p:nvSpPr>
          <p:cNvPr id="19" name="Text 12"/>
          <p:cNvSpPr/>
          <p:nvPr/>
        </p:nvSpPr>
        <p:spPr>
          <a:xfrm>
            <a:off x="7208044" y="7035284"/>
            <a:ext cx="6819781" cy="550783"/>
          </a:xfrm>
          <a:prstGeom prst="rect">
            <a:avLst/>
          </a:prstGeom>
          <a:noFill/>
          <a:ln/>
        </p:spPr>
        <p:txBody>
          <a:bodyPr wrap="square" lIns="0" tIns="0" rIns="0" bIns="0" rtlCol="0" anchor="t"/>
          <a:lstStyle/>
          <a:p>
            <a:pPr algn="l" indent="0" marL="0">
              <a:lnSpc>
                <a:spcPts val="2150"/>
              </a:lnSpc>
              <a:buNone/>
            </a:pPr>
            <a:r>
              <a:rPr lang="en-US" sz="1350" dirty="0">
                <a:solidFill>
                  <a:srgbClr val="3A3630"/>
                </a:solidFill>
                <a:latin typeface="Source Sans Pro" pitchFamily="34" charset="0"/>
                <a:ea typeface="Source Sans Pro" pitchFamily="34" charset="-122"/>
                <a:cs typeface="Source Sans Pro" pitchFamily="34" charset="-120"/>
              </a:rPr>
              <a:t>Resolution: Enabled gradient checkpointing to reduce memory usage by 35% and limited checkpoint saves.</a:t>
            </a:r>
            <a:endParaRPr lang="en-US" sz="13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08002"/>
          </a:xfrm>
          <a:prstGeom prst="rect">
            <a:avLst/>
          </a:prstGeom>
        </p:spPr>
      </p:pic>
      <p:sp>
        <p:nvSpPr>
          <p:cNvPr id="3" name="Text 0"/>
          <p:cNvSpPr/>
          <p:nvPr/>
        </p:nvSpPr>
        <p:spPr>
          <a:xfrm>
            <a:off x="590193" y="2706648"/>
            <a:ext cx="3967996" cy="496014"/>
          </a:xfrm>
          <a:prstGeom prst="rect">
            <a:avLst/>
          </a:prstGeom>
          <a:noFill/>
          <a:ln/>
        </p:spPr>
        <p:txBody>
          <a:bodyPr wrap="none" lIns="0" tIns="0" rIns="0" bIns="0" rtlCol="0" anchor="t"/>
          <a:lstStyle/>
          <a:p>
            <a:pPr algn="l" indent="0" marL="0">
              <a:lnSpc>
                <a:spcPts val="3900"/>
              </a:lnSpc>
              <a:buNone/>
            </a:pPr>
            <a:r>
              <a:rPr lang="en-US" sz="3100" dirty="0">
                <a:solidFill>
                  <a:srgbClr val="38512F"/>
                </a:solidFill>
                <a:latin typeface="Lora" pitchFamily="34" charset="0"/>
                <a:ea typeface="Lora" pitchFamily="34" charset="-122"/>
                <a:cs typeface="Lora" pitchFamily="34" charset="-120"/>
              </a:rPr>
              <a:t>Testing Results</a:t>
            </a:r>
            <a:endParaRPr lang="en-US" sz="3100" dirty="0"/>
          </a:p>
        </p:txBody>
      </p:sp>
      <p:sp>
        <p:nvSpPr>
          <p:cNvPr id="4" name="Text 1"/>
          <p:cNvSpPr/>
          <p:nvPr/>
        </p:nvSpPr>
        <p:spPr>
          <a:xfrm>
            <a:off x="590193" y="3539847"/>
            <a:ext cx="6598563" cy="556498"/>
          </a:xfrm>
          <a:prstGeom prst="rect">
            <a:avLst/>
          </a:prstGeom>
          <a:noFill/>
          <a:ln/>
        </p:spPr>
        <p:txBody>
          <a:bodyPr wrap="none" lIns="0" tIns="0" rIns="0" bIns="0" rtlCol="0" anchor="t"/>
          <a:lstStyle/>
          <a:p>
            <a:pPr algn="ctr" indent="0" marL="0">
              <a:lnSpc>
                <a:spcPts val="4350"/>
              </a:lnSpc>
              <a:buNone/>
            </a:pPr>
            <a:r>
              <a:rPr lang="en-US" sz="4350" dirty="0">
                <a:solidFill>
                  <a:srgbClr val="3A3630"/>
                </a:solidFill>
                <a:latin typeface="Lora" pitchFamily="34" charset="0"/>
                <a:ea typeface="Lora" pitchFamily="34" charset="-122"/>
                <a:cs typeface="Lora" pitchFamily="34" charset="-120"/>
              </a:rPr>
              <a:t>28%</a:t>
            </a:r>
            <a:endParaRPr lang="en-US" sz="4350" dirty="0"/>
          </a:p>
        </p:txBody>
      </p:sp>
      <p:sp>
        <p:nvSpPr>
          <p:cNvPr id="5" name="Text 2"/>
          <p:cNvSpPr/>
          <p:nvPr/>
        </p:nvSpPr>
        <p:spPr>
          <a:xfrm>
            <a:off x="2897505" y="4307086"/>
            <a:ext cx="1983938" cy="247888"/>
          </a:xfrm>
          <a:prstGeom prst="rect">
            <a:avLst/>
          </a:prstGeom>
          <a:noFill/>
          <a:ln/>
        </p:spPr>
        <p:txBody>
          <a:bodyPr wrap="none" lIns="0" tIns="0" rIns="0" bIns="0" rtlCol="0" anchor="t"/>
          <a:lstStyle/>
          <a:p>
            <a:pPr algn="ctr" indent="0" marL="0">
              <a:lnSpc>
                <a:spcPts val="1950"/>
              </a:lnSpc>
              <a:buNone/>
            </a:pPr>
            <a:r>
              <a:rPr lang="en-US" sz="1550" dirty="0">
                <a:solidFill>
                  <a:srgbClr val="3A3630"/>
                </a:solidFill>
                <a:latin typeface="Lora" pitchFamily="34" charset="0"/>
                <a:ea typeface="Lora" pitchFamily="34" charset="-122"/>
                <a:cs typeface="Lora" pitchFamily="34" charset="-120"/>
              </a:rPr>
              <a:t>Perplexity Reduction</a:t>
            </a:r>
            <a:endParaRPr lang="en-US" sz="1550" dirty="0"/>
          </a:p>
        </p:txBody>
      </p:sp>
      <p:sp>
        <p:nvSpPr>
          <p:cNvPr id="6" name="Text 3"/>
          <p:cNvSpPr/>
          <p:nvPr/>
        </p:nvSpPr>
        <p:spPr>
          <a:xfrm>
            <a:off x="590193" y="4656058"/>
            <a:ext cx="6598563" cy="269677"/>
          </a:xfrm>
          <a:prstGeom prst="rect">
            <a:avLst/>
          </a:prstGeom>
          <a:noFill/>
          <a:ln/>
        </p:spPr>
        <p:txBody>
          <a:bodyPr wrap="none" lIns="0" tIns="0" rIns="0" bIns="0" rtlCol="0" anchor="t"/>
          <a:lstStyle/>
          <a:p>
            <a:pPr algn="ctr" indent="0" marL="0">
              <a:lnSpc>
                <a:spcPts val="2100"/>
              </a:lnSpc>
              <a:buNone/>
            </a:pPr>
            <a:r>
              <a:rPr lang="en-US" sz="1300" dirty="0">
                <a:solidFill>
                  <a:srgbClr val="3A3630"/>
                </a:solidFill>
                <a:latin typeface="Source Sans Pro" pitchFamily="34" charset="0"/>
                <a:ea typeface="Source Sans Pro" pitchFamily="34" charset="-122"/>
                <a:cs typeface="Source Sans Pro" pitchFamily="34" charset="-120"/>
              </a:rPr>
              <a:t>On held-out joke set (from 24.8 to 17.8)</a:t>
            </a:r>
            <a:endParaRPr lang="en-US" sz="1300" dirty="0"/>
          </a:p>
        </p:txBody>
      </p:sp>
      <p:sp>
        <p:nvSpPr>
          <p:cNvPr id="7" name="Text 4"/>
          <p:cNvSpPr/>
          <p:nvPr/>
        </p:nvSpPr>
        <p:spPr>
          <a:xfrm>
            <a:off x="7441644" y="3539847"/>
            <a:ext cx="6598563" cy="556498"/>
          </a:xfrm>
          <a:prstGeom prst="rect">
            <a:avLst/>
          </a:prstGeom>
          <a:noFill/>
          <a:ln/>
        </p:spPr>
        <p:txBody>
          <a:bodyPr wrap="none" lIns="0" tIns="0" rIns="0" bIns="0" rtlCol="0" anchor="t"/>
          <a:lstStyle/>
          <a:p>
            <a:pPr algn="ctr" indent="0" marL="0">
              <a:lnSpc>
                <a:spcPts val="4350"/>
              </a:lnSpc>
              <a:buNone/>
            </a:pPr>
            <a:r>
              <a:rPr lang="en-US" sz="4350" dirty="0">
                <a:solidFill>
                  <a:srgbClr val="3A3630"/>
                </a:solidFill>
                <a:latin typeface="Lora" pitchFamily="34" charset="0"/>
                <a:ea typeface="Lora" pitchFamily="34" charset="-122"/>
                <a:cs typeface="Lora" pitchFamily="34" charset="-120"/>
              </a:rPr>
              <a:t>34%</a:t>
            </a:r>
            <a:endParaRPr lang="en-US" sz="4350" dirty="0"/>
          </a:p>
        </p:txBody>
      </p:sp>
      <p:sp>
        <p:nvSpPr>
          <p:cNvPr id="8" name="Text 5"/>
          <p:cNvSpPr/>
          <p:nvPr/>
        </p:nvSpPr>
        <p:spPr>
          <a:xfrm>
            <a:off x="9510951" y="4307086"/>
            <a:ext cx="2459831" cy="247888"/>
          </a:xfrm>
          <a:prstGeom prst="rect">
            <a:avLst/>
          </a:prstGeom>
          <a:noFill/>
          <a:ln/>
        </p:spPr>
        <p:txBody>
          <a:bodyPr wrap="none" lIns="0" tIns="0" rIns="0" bIns="0" rtlCol="0" anchor="t"/>
          <a:lstStyle/>
          <a:p>
            <a:pPr algn="ctr" indent="0" marL="0">
              <a:lnSpc>
                <a:spcPts val="1950"/>
              </a:lnSpc>
              <a:buNone/>
            </a:pPr>
            <a:r>
              <a:rPr lang="en-US" sz="1550" dirty="0">
                <a:solidFill>
                  <a:srgbClr val="3A3630"/>
                </a:solidFill>
                <a:latin typeface="Lora" pitchFamily="34" charset="0"/>
                <a:ea typeface="Lora" pitchFamily="34" charset="-122"/>
                <a:cs typeface="Lora" pitchFamily="34" charset="-120"/>
              </a:rPr>
              <a:t>Humor Relevance Increase</a:t>
            </a:r>
            <a:endParaRPr lang="en-US" sz="1550" dirty="0"/>
          </a:p>
        </p:txBody>
      </p:sp>
      <p:sp>
        <p:nvSpPr>
          <p:cNvPr id="9" name="Text 6"/>
          <p:cNvSpPr/>
          <p:nvPr/>
        </p:nvSpPr>
        <p:spPr>
          <a:xfrm>
            <a:off x="7441644" y="4656058"/>
            <a:ext cx="6598563" cy="269677"/>
          </a:xfrm>
          <a:prstGeom prst="rect">
            <a:avLst/>
          </a:prstGeom>
          <a:noFill/>
          <a:ln/>
        </p:spPr>
        <p:txBody>
          <a:bodyPr wrap="none" lIns="0" tIns="0" rIns="0" bIns="0" rtlCol="0" anchor="t"/>
          <a:lstStyle/>
          <a:p>
            <a:pPr algn="ctr" indent="0" marL="0">
              <a:lnSpc>
                <a:spcPts val="2100"/>
              </a:lnSpc>
              <a:buNone/>
            </a:pPr>
            <a:r>
              <a:rPr lang="en-US" sz="1300" dirty="0">
                <a:solidFill>
                  <a:srgbClr val="3A3630"/>
                </a:solidFill>
                <a:latin typeface="Source Sans Pro" pitchFamily="34" charset="0"/>
                <a:ea typeface="Source Sans Pro" pitchFamily="34" charset="-122"/>
                <a:cs typeface="Source Sans Pro" pitchFamily="34" charset="-120"/>
              </a:rPr>
              <a:t>Evaluated by human annotators (n=200)</a:t>
            </a:r>
            <a:endParaRPr lang="en-US" sz="1300" dirty="0"/>
          </a:p>
        </p:txBody>
      </p:sp>
      <p:sp>
        <p:nvSpPr>
          <p:cNvPr id="10" name="Text 7"/>
          <p:cNvSpPr/>
          <p:nvPr/>
        </p:nvSpPr>
        <p:spPr>
          <a:xfrm>
            <a:off x="590193" y="5515928"/>
            <a:ext cx="6598563" cy="556498"/>
          </a:xfrm>
          <a:prstGeom prst="rect">
            <a:avLst/>
          </a:prstGeom>
          <a:noFill/>
          <a:ln/>
        </p:spPr>
        <p:txBody>
          <a:bodyPr wrap="none" lIns="0" tIns="0" rIns="0" bIns="0" rtlCol="0" anchor="t"/>
          <a:lstStyle/>
          <a:p>
            <a:pPr algn="ctr" indent="0" marL="0">
              <a:lnSpc>
                <a:spcPts val="4350"/>
              </a:lnSpc>
              <a:buNone/>
            </a:pPr>
            <a:r>
              <a:rPr lang="en-US" sz="4350" dirty="0">
                <a:solidFill>
                  <a:srgbClr val="3A3630"/>
                </a:solidFill>
                <a:latin typeface="Lora" pitchFamily="34" charset="0"/>
                <a:ea typeface="Lora" pitchFamily="34" charset="-122"/>
                <a:cs typeface="Lora" pitchFamily="34" charset="-120"/>
              </a:rPr>
              <a:t>3.1s</a:t>
            </a:r>
            <a:endParaRPr lang="en-US" sz="4350" dirty="0"/>
          </a:p>
        </p:txBody>
      </p:sp>
      <p:sp>
        <p:nvSpPr>
          <p:cNvPr id="11" name="Text 8"/>
          <p:cNvSpPr/>
          <p:nvPr/>
        </p:nvSpPr>
        <p:spPr>
          <a:xfrm>
            <a:off x="2897505" y="6283166"/>
            <a:ext cx="1983938" cy="247888"/>
          </a:xfrm>
          <a:prstGeom prst="rect">
            <a:avLst/>
          </a:prstGeom>
          <a:noFill/>
          <a:ln/>
        </p:spPr>
        <p:txBody>
          <a:bodyPr wrap="none" lIns="0" tIns="0" rIns="0" bIns="0" rtlCol="0" anchor="t"/>
          <a:lstStyle/>
          <a:p>
            <a:pPr algn="ctr" indent="0" marL="0">
              <a:lnSpc>
                <a:spcPts val="1950"/>
              </a:lnSpc>
              <a:buNone/>
            </a:pPr>
            <a:r>
              <a:rPr lang="en-US" sz="1550" dirty="0">
                <a:solidFill>
                  <a:srgbClr val="3A3630"/>
                </a:solidFill>
                <a:latin typeface="Lora" pitchFamily="34" charset="0"/>
                <a:ea typeface="Lora" pitchFamily="34" charset="-122"/>
                <a:cs typeface="Lora" pitchFamily="34" charset="-120"/>
              </a:rPr>
              <a:t>First-token Latency</a:t>
            </a:r>
            <a:endParaRPr lang="en-US" sz="1550" dirty="0"/>
          </a:p>
        </p:txBody>
      </p:sp>
      <p:sp>
        <p:nvSpPr>
          <p:cNvPr id="12" name="Text 9"/>
          <p:cNvSpPr/>
          <p:nvPr/>
        </p:nvSpPr>
        <p:spPr>
          <a:xfrm>
            <a:off x="590193" y="6632138"/>
            <a:ext cx="6598563" cy="269677"/>
          </a:xfrm>
          <a:prstGeom prst="rect">
            <a:avLst/>
          </a:prstGeom>
          <a:noFill/>
          <a:ln/>
        </p:spPr>
        <p:txBody>
          <a:bodyPr wrap="none" lIns="0" tIns="0" rIns="0" bIns="0" rtlCol="0" anchor="t"/>
          <a:lstStyle/>
          <a:p>
            <a:pPr algn="ctr" indent="0" marL="0">
              <a:lnSpc>
                <a:spcPts val="2100"/>
              </a:lnSpc>
              <a:buNone/>
            </a:pPr>
            <a:r>
              <a:rPr lang="en-US" sz="1300" dirty="0">
                <a:solidFill>
                  <a:srgbClr val="3A3630"/>
                </a:solidFill>
                <a:latin typeface="Source Sans Pro" pitchFamily="34" charset="0"/>
                <a:ea typeface="Source Sans Pro" pitchFamily="34" charset="-122"/>
                <a:cs typeface="Source Sans Pro" pitchFamily="34" charset="-120"/>
              </a:rPr>
              <a:t>Against target of ≤5 seconds</a:t>
            </a:r>
            <a:endParaRPr lang="en-US" sz="1300" dirty="0"/>
          </a:p>
        </p:txBody>
      </p:sp>
      <p:sp>
        <p:nvSpPr>
          <p:cNvPr id="13" name="Text 10"/>
          <p:cNvSpPr/>
          <p:nvPr/>
        </p:nvSpPr>
        <p:spPr>
          <a:xfrm>
            <a:off x="7441644" y="5515928"/>
            <a:ext cx="6598563" cy="556498"/>
          </a:xfrm>
          <a:prstGeom prst="rect">
            <a:avLst/>
          </a:prstGeom>
          <a:noFill/>
          <a:ln/>
        </p:spPr>
        <p:txBody>
          <a:bodyPr wrap="none" lIns="0" tIns="0" rIns="0" bIns="0" rtlCol="0" anchor="t"/>
          <a:lstStyle/>
          <a:p>
            <a:pPr algn="ctr" indent="0" marL="0">
              <a:lnSpc>
                <a:spcPts val="4350"/>
              </a:lnSpc>
              <a:buNone/>
            </a:pPr>
            <a:r>
              <a:rPr lang="en-US" sz="4350" dirty="0">
                <a:solidFill>
                  <a:srgbClr val="3A3630"/>
                </a:solidFill>
                <a:latin typeface="Lora" pitchFamily="34" charset="0"/>
                <a:ea typeface="Lora" pitchFamily="34" charset="-122"/>
                <a:cs typeface="Lora" pitchFamily="34" charset="-120"/>
              </a:rPr>
              <a:t>0.69</a:t>
            </a:r>
            <a:endParaRPr lang="en-US" sz="4350" dirty="0"/>
          </a:p>
        </p:txBody>
      </p:sp>
      <p:sp>
        <p:nvSpPr>
          <p:cNvPr id="14" name="Text 11"/>
          <p:cNvSpPr/>
          <p:nvPr/>
        </p:nvSpPr>
        <p:spPr>
          <a:xfrm>
            <a:off x="9467969" y="6283166"/>
            <a:ext cx="2545794" cy="247888"/>
          </a:xfrm>
          <a:prstGeom prst="rect">
            <a:avLst/>
          </a:prstGeom>
          <a:noFill/>
          <a:ln/>
        </p:spPr>
        <p:txBody>
          <a:bodyPr wrap="none" lIns="0" tIns="0" rIns="0" bIns="0" rtlCol="0" anchor="t"/>
          <a:lstStyle/>
          <a:p>
            <a:pPr algn="ctr" indent="0" marL="0">
              <a:lnSpc>
                <a:spcPts val="1950"/>
              </a:lnSpc>
              <a:buNone/>
            </a:pPr>
            <a:r>
              <a:rPr lang="en-US" sz="1550" dirty="0">
                <a:solidFill>
                  <a:srgbClr val="3A3630"/>
                </a:solidFill>
                <a:latin typeface="Lora" pitchFamily="34" charset="0"/>
                <a:ea typeface="Lora" pitchFamily="34" charset="-122"/>
                <a:cs typeface="Lora" pitchFamily="34" charset="-120"/>
              </a:rPr>
              <a:t>Inter-Annotator Agreement</a:t>
            </a:r>
            <a:endParaRPr lang="en-US" sz="1550" dirty="0"/>
          </a:p>
        </p:txBody>
      </p:sp>
      <p:sp>
        <p:nvSpPr>
          <p:cNvPr id="15" name="Text 12"/>
          <p:cNvSpPr/>
          <p:nvPr/>
        </p:nvSpPr>
        <p:spPr>
          <a:xfrm>
            <a:off x="7441644" y="6632138"/>
            <a:ext cx="6598563" cy="269677"/>
          </a:xfrm>
          <a:prstGeom prst="rect">
            <a:avLst/>
          </a:prstGeom>
          <a:noFill/>
          <a:ln/>
        </p:spPr>
        <p:txBody>
          <a:bodyPr wrap="none" lIns="0" tIns="0" rIns="0" bIns="0" rtlCol="0" anchor="t"/>
          <a:lstStyle/>
          <a:p>
            <a:pPr algn="ctr" indent="0" marL="0">
              <a:lnSpc>
                <a:spcPts val="2100"/>
              </a:lnSpc>
              <a:buNone/>
            </a:pPr>
            <a:r>
              <a:rPr lang="en-US" sz="1300" dirty="0">
                <a:solidFill>
                  <a:srgbClr val="3A3630"/>
                </a:solidFill>
                <a:latin typeface="Source Sans Pro" pitchFamily="34" charset="0"/>
                <a:ea typeface="Source Sans Pro" pitchFamily="34" charset="-122"/>
                <a:cs typeface="Source Sans Pro" pitchFamily="34" charset="-120"/>
              </a:rPr>
              <a:t>Kappa score for human evaluations</a:t>
            </a:r>
            <a:endParaRPr lang="en-US" sz="1300" dirty="0"/>
          </a:p>
        </p:txBody>
      </p:sp>
      <p:sp>
        <p:nvSpPr>
          <p:cNvPr id="16" name="Text 13"/>
          <p:cNvSpPr/>
          <p:nvPr/>
        </p:nvSpPr>
        <p:spPr>
          <a:xfrm>
            <a:off x="590193" y="7091482"/>
            <a:ext cx="13450014" cy="539353"/>
          </a:xfrm>
          <a:prstGeom prst="rect">
            <a:avLst/>
          </a:prstGeom>
          <a:noFill/>
          <a:ln/>
        </p:spPr>
        <p:txBody>
          <a:bodyPr wrap="square" lIns="0" tIns="0" rIns="0" bIns="0" rtlCol="0" anchor="t"/>
          <a:lstStyle/>
          <a:p>
            <a:pPr algn="l" indent="0" marL="0">
              <a:lnSpc>
                <a:spcPts val="2100"/>
              </a:lnSpc>
              <a:buNone/>
            </a:pPr>
            <a:r>
              <a:rPr lang="en-US" sz="1300" dirty="0">
                <a:solidFill>
                  <a:srgbClr val="3A3630"/>
                </a:solidFill>
                <a:latin typeface="Source Sans Pro" pitchFamily="34" charset="0"/>
                <a:ea typeface="Source Sans Pro" pitchFamily="34" charset="-122"/>
                <a:cs typeface="Source Sans Pro" pitchFamily="34" charset="-120"/>
              </a:rPr>
              <a:t>The significant reduction in perplexity indicates that the fine-tuned model developed a much stronger understanding of Turkish joke structures and patterns compared to the base model. Additional sectoral analysis showed particularly strong improvements in traditional Nasreddin Hoca stories (-35% perplexity) and regional jokes (-31% perplexity).</a:t>
            </a:r>
            <a:endParaRPr lang="en-US" sz="1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37724" y="1256348"/>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38512F"/>
                </a:solidFill>
                <a:latin typeface="Lora" pitchFamily="34" charset="0"/>
                <a:ea typeface="Lora" pitchFamily="34" charset="-122"/>
                <a:cs typeface="Lora" pitchFamily="34" charset="-120"/>
              </a:rPr>
              <a:t>Team Experience</a:t>
            </a:r>
            <a:endParaRPr lang="en-US" sz="4400" dirty="0"/>
          </a:p>
        </p:txBody>
      </p:sp>
      <p:sp>
        <p:nvSpPr>
          <p:cNvPr id="3" name="Text 1"/>
          <p:cNvSpPr/>
          <p:nvPr/>
        </p:nvSpPr>
        <p:spPr>
          <a:xfrm>
            <a:off x="1872972" y="2468999"/>
            <a:ext cx="2816185" cy="351949"/>
          </a:xfrm>
          <a:prstGeom prst="rect">
            <a:avLst/>
          </a:prstGeom>
          <a:noFill/>
          <a:ln/>
        </p:spPr>
        <p:txBody>
          <a:bodyPr wrap="none" lIns="0" tIns="0" rIns="0" bIns="0" rtlCol="0" anchor="t"/>
          <a:lstStyle/>
          <a:p>
            <a:pPr algn="r" indent="0" marL="0">
              <a:lnSpc>
                <a:spcPts val="2750"/>
              </a:lnSpc>
              <a:buNone/>
            </a:pPr>
            <a:r>
              <a:rPr lang="en-US" sz="2200" dirty="0">
                <a:solidFill>
                  <a:srgbClr val="3A3630"/>
                </a:solidFill>
                <a:latin typeface="Lora" pitchFamily="34" charset="0"/>
                <a:ea typeface="Lora" pitchFamily="34" charset="-122"/>
                <a:cs typeface="Lora" pitchFamily="34" charset="-120"/>
              </a:rPr>
              <a:t>Group Experience</a:t>
            </a:r>
            <a:endParaRPr lang="en-US" sz="2200" dirty="0"/>
          </a:p>
        </p:txBody>
      </p:sp>
      <p:sp>
        <p:nvSpPr>
          <p:cNvPr id="4" name="Text 2"/>
          <p:cNvSpPr/>
          <p:nvPr/>
        </p:nvSpPr>
        <p:spPr>
          <a:xfrm>
            <a:off x="837724" y="2964537"/>
            <a:ext cx="3851434" cy="1532096"/>
          </a:xfrm>
          <a:prstGeom prst="rect">
            <a:avLst/>
          </a:prstGeom>
          <a:noFill/>
          <a:ln/>
        </p:spPr>
        <p:txBody>
          <a:bodyPr wrap="square" lIns="0" tIns="0" rIns="0" bIns="0" rtlCol="0" anchor="t"/>
          <a:lstStyle/>
          <a:p>
            <a:pPr algn="r"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Learned to balance hardware constraints with ambitious AI goals, requiring creative optimization techniques and cultural sensitivity.</a:t>
            </a:r>
            <a:endParaRPr lang="en-US" sz="1850" dirty="0"/>
          </a:p>
        </p:txBody>
      </p:sp>
      <p:pic>
        <p:nvPicPr>
          <p:cNvPr id="5" name="Image 0" descr="preencoded.png">    </p:cNvPr>
          <p:cNvPicPr>
            <a:picLocks noChangeAspect="1"/>
          </p:cNvPicPr>
          <p:nvPr/>
        </p:nvPicPr>
        <p:blipFill>
          <a:blip r:embed="rId1"/>
          <a:stretch>
            <a:fillRect/>
          </a:stretch>
        </p:blipFill>
        <p:spPr>
          <a:xfrm>
            <a:off x="5048131" y="2439114"/>
            <a:ext cx="4534138" cy="4534138"/>
          </a:xfrm>
          <a:prstGeom prst="rect">
            <a:avLst/>
          </a:prstGeom>
        </p:spPr>
      </p:pic>
      <p:pic>
        <p:nvPicPr>
          <p:cNvPr id="6" name="Image 1" descr="preencoded.png">    </p:cNvPr>
          <p:cNvPicPr>
            <a:picLocks noChangeAspect="1"/>
          </p:cNvPicPr>
          <p:nvPr/>
        </p:nvPicPr>
        <p:blipFill>
          <a:blip r:embed="rId2"/>
          <a:stretch>
            <a:fillRect/>
          </a:stretch>
        </p:blipFill>
        <p:spPr>
          <a:xfrm>
            <a:off x="6223516" y="3183969"/>
            <a:ext cx="358140" cy="447675"/>
          </a:xfrm>
          <a:prstGeom prst="rect">
            <a:avLst/>
          </a:prstGeom>
        </p:spPr>
      </p:pic>
      <p:sp>
        <p:nvSpPr>
          <p:cNvPr id="7" name="Text 3"/>
          <p:cNvSpPr/>
          <p:nvPr/>
        </p:nvSpPr>
        <p:spPr>
          <a:xfrm>
            <a:off x="9941243" y="2468999"/>
            <a:ext cx="2820353"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Omar (Scrum Master)</a:t>
            </a:r>
            <a:endParaRPr lang="en-US" sz="2200" dirty="0"/>
          </a:p>
        </p:txBody>
      </p:sp>
      <p:sp>
        <p:nvSpPr>
          <p:cNvPr id="8" name="Text 4"/>
          <p:cNvSpPr/>
          <p:nvPr/>
        </p:nvSpPr>
        <p:spPr>
          <a:xfrm>
            <a:off x="9941243" y="2964537"/>
            <a:ext cx="3851434" cy="1532096"/>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Leading the team taught managing diverse tasks under tight constraints and anticipating challenges with mitigation strategies.</a:t>
            </a:r>
            <a:endParaRPr lang="en-US" sz="1850" dirty="0"/>
          </a:p>
        </p:txBody>
      </p:sp>
      <p:pic>
        <p:nvPicPr>
          <p:cNvPr id="9" name="Image 2" descr="preencoded.png">    </p:cNvPr>
          <p:cNvPicPr>
            <a:picLocks noChangeAspect="1"/>
          </p:cNvPicPr>
          <p:nvPr/>
        </p:nvPicPr>
        <p:blipFill>
          <a:blip r:embed="rId3"/>
          <a:stretch>
            <a:fillRect/>
          </a:stretch>
        </p:blipFill>
        <p:spPr>
          <a:xfrm>
            <a:off x="5048131" y="2439114"/>
            <a:ext cx="4534138" cy="4534138"/>
          </a:xfrm>
          <a:prstGeom prst="rect">
            <a:avLst/>
          </a:prstGeom>
        </p:spPr>
      </p:pic>
      <p:pic>
        <p:nvPicPr>
          <p:cNvPr id="10" name="Image 3" descr="preencoded.png">    </p:cNvPr>
          <p:cNvPicPr>
            <a:picLocks noChangeAspect="1"/>
          </p:cNvPicPr>
          <p:nvPr/>
        </p:nvPicPr>
        <p:blipFill>
          <a:blip r:embed="rId4"/>
          <a:stretch>
            <a:fillRect/>
          </a:stretch>
        </p:blipFill>
        <p:spPr>
          <a:xfrm>
            <a:off x="8434388" y="3569732"/>
            <a:ext cx="358140" cy="447675"/>
          </a:xfrm>
          <a:prstGeom prst="rect">
            <a:avLst/>
          </a:prstGeom>
        </p:spPr>
      </p:pic>
      <p:sp>
        <p:nvSpPr>
          <p:cNvPr id="11" name="Text 5"/>
          <p:cNvSpPr/>
          <p:nvPr/>
        </p:nvSpPr>
        <p:spPr>
          <a:xfrm>
            <a:off x="9941243" y="491561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Elife</a:t>
            </a:r>
            <a:endParaRPr lang="en-US" sz="2200" dirty="0"/>
          </a:p>
        </p:txBody>
      </p:sp>
      <p:sp>
        <p:nvSpPr>
          <p:cNvPr id="12" name="Text 6"/>
          <p:cNvSpPr/>
          <p:nvPr/>
        </p:nvSpPr>
        <p:spPr>
          <a:xfrm>
            <a:off x="9941243" y="5411152"/>
            <a:ext cx="3851434" cy="1532096"/>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Researching LLMs and designing the UI improved understanding of AI model selection and user experience design.</a:t>
            </a:r>
            <a:endParaRPr lang="en-US" sz="1850" dirty="0"/>
          </a:p>
        </p:txBody>
      </p:sp>
      <p:pic>
        <p:nvPicPr>
          <p:cNvPr id="13" name="Image 4" descr="preencoded.png">    </p:cNvPr>
          <p:cNvPicPr>
            <a:picLocks noChangeAspect="1"/>
          </p:cNvPicPr>
          <p:nvPr/>
        </p:nvPicPr>
        <p:blipFill>
          <a:blip r:embed="rId5"/>
          <a:stretch>
            <a:fillRect/>
          </a:stretch>
        </p:blipFill>
        <p:spPr>
          <a:xfrm>
            <a:off x="5048131" y="2439114"/>
            <a:ext cx="4534138" cy="4534138"/>
          </a:xfrm>
          <a:prstGeom prst="rect">
            <a:avLst/>
          </a:prstGeom>
        </p:spPr>
      </p:pic>
      <p:pic>
        <p:nvPicPr>
          <p:cNvPr id="14" name="Image 5" descr="preencoded.png">    </p:cNvPr>
          <p:cNvPicPr>
            <a:picLocks noChangeAspect="1"/>
          </p:cNvPicPr>
          <p:nvPr/>
        </p:nvPicPr>
        <p:blipFill>
          <a:blip r:embed="rId6"/>
          <a:stretch>
            <a:fillRect/>
          </a:stretch>
        </p:blipFill>
        <p:spPr>
          <a:xfrm>
            <a:off x="8048625" y="5780603"/>
            <a:ext cx="358140" cy="447675"/>
          </a:xfrm>
          <a:prstGeom prst="rect">
            <a:avLst/>
          </a:prstGeom>
        </p:spPr>
      </p:pic>
      <p:sp>
        <p:nvSpPr>
          <p:cNvPr id="15" name="Text 7"/>
          <p:cNvSpPr/>
          <p:nvPr/>
        </p:nvSpPr>
        <p:spPr>
          <a:xfrm>
            <a:off x="1872972" y="4915614"/>
            <a:ext cx="2816185" cy="351949"/>
          </a:xfrm>
          <a:prstGeom prst="rect">
            <a:avLst/>
          </a:prstGeom>
          <a:noFill/>
          <a:ln/>
        </p:spPr>
        <p:txBody>
          <a:bodyPr wrap="none" lIns="0" tIns="0" rIns="0" bIns="0" rtlCol="0" anchor="t"/>
          <a:lstStyle/>
          <a:p>
            <a:pPr algn="r" indent="0" marL="0">
              <a:lnSpc>
                <a:spcPts val="2750"/>
              </a:lnSpc>
              <a:buNone/>
            </a:pPr>
            <a:r>
              <a:rPr lang="en-US" sz="2200" dirty="0">
                <a:solidFill>
                  <a:srgbClr val="3A3630"/>
                </a:solidFill>
                <a:latin typeface="Lora" pitchFamily="34" charset="0"/>
                <a:ea typeface="Lora" pitchFamily="34" charset="-122"/>
                <a:cs typeface="Lora" pitchFamily="34" charset="-120"/>
              </a:rPr>
              <a:t>Serdar</a:t>
            </a:r>
            <a:endParaRPr lang="en-US" sz="2200" dirty="0"/>
          </a:p>
        </p:txBody>
      </p:sp>
      <p:sp>
        <p:nvSpPr>
          <p:cNvPr id="16" name="Text 8"/>
          <p:cNvSpPr/>
          <p:nvPr/>
        </p:nvSpPr>
        <p:spPr>
          <a:xfrm>
            <a:off x="837724" y="5411152"/>
            <a:ext cx="3851434" cy="1532096"/>
          </a:xfrm>
          <a:prstGeom prst="rect">
            <a:avLst/>
          </a:prstGeom>
          <a:noFill/>
          <a:ln/>
        </p:spPr>
        <p:txBody>
          <a:bodyPr wrap="square" lIns="0" tIns="0" rIns="0" bIns="0" rtlCol="0" anchor="t"/>
          <a:lstStyle/>
          <a:p>
            <a:pPr algn="r"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Fine-tuning the LLM on Apple Silicon taught advanced optimization techniques like QLoRA and INT8 quantization.</a:t>
            </a:r>
            <a:endParaRPr lang="en-US" sz="1850" dirty="0"/>
          </a:p>
        </p:txBody>
      </p:sp>
      <p:pic>
        <p:nvPicPr>
          <p:cNvPr id="17" name="Image 6" descr="preencoded.png">    </p:cNvPr>
          <p:cNvPicPr>
            <a:picLocks noChangeAspect="1"/>
          </p:cNvPicPr>
          <p:nvPr/>
        </p:nvPicPr>
        <p:blipFill>
          <a:blip r:embed="rId7"/>
          <a:stretch>
            <a:fillRect/>
          </a:stretch>
        </p:blipFill>
        <p:spPr>
          <a:xfrm>
            <a:off x="5048131" y="2439114"/>
            <a:ext cx="4534138" cy="4534138"/>
          </a:xfrm>
          <a:prstGeom prst="rect">
            <a:avLst/>
          </a:prstGeom>
        </p:spPr>
      </p:pic>
      <p:pic>
        <p:nvPicPr>
          <p:cNvPr id="18" name="Image 7" descr="preencoded.png">    </p:cNvPr>
          <p:cNvPicPr>
            <a:picLocks noChangeAspect="1"/>
          </p:cNvPicPr>
          <p:nvPr/>
        </p:nvPicPr>
        <p:blipFill>
          <a:blip r:embed="rId8"/>
          <a:stretch>
            <a:fillRect/>
          </a:stretch>
        </p:blipFill>
        <p:spPr>
          <a:xfrm>
            <a:off x="5837753" y="5394841"/>
            <a:ext cx="358140" cy="4476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41747" y="504230"/>
            <a:ext cx="5933480" cy="539353"/>
          </a:xfrm>
          <a:prstGeom prst="rect">
            <a:avLst/>
          </a:prstGeom>
          <a:noFill/>
          <a:ln/>
        </p:spPr>
        <p:txBody>
          <a:bodyPr wrap="none" lIns="0" tIns="0" rIns="0" bIns="0" rtlCol="0" anchor="t"/>
          <a:lstStyle/>
          <a:p>
            <a:pPr algn="l" indent="0" marL="0">
              <a:lnSpc>
                <a:spcPts val="4200"/>
              </a:lnSpc>
              <a:buNone/>
            </a:pPr>
            <a:r>
              <a:rPr lang="en-US" sz="3350" dirty="0">
                <a:solidFill>
                  <a:srgbClr val="38512F"/>
                </a:solidFill>
                <a:latin typeface="Lora" pitchFamily="34" charset="0"/>
                <a:ea typeface="Lora" pitchFamily="34" charset="-122"/>
                <a:cs typeface="Lora" pitchFamily="34" charset="-120"/>
              </a:rPr>
              <a:t>Team Experience (Continued)</a:t>
            </a:r>
            <a:endParaRPr lang="en-US" sz="3350" dirty="0"/>
          </a:p>
        </p:txBody>
      </p:sp>
      <p:sp>
        <p:nvSpPr>
          <p:cNvPr id="3" name="Text 1"/>
          <p:cNvSpPr/>
          <p:nvPr/>
        </p:nvSpPr>
        <p:spPr>
          <a:xfrm>
            <a:off x="641747" y="1501973"/>
            <a:ext cx="2157413" cy="269677"/>
          </a:xfrm>
          <a:prstGeom prst="rect">
            <a:avLst/>
          </a:prstGeom>
          <a:noFill/>
          <a:ln/>
        </p:spPr>
        <p:txBody>
          <a:bodyPr wrap="none" lIns="0" tIns="0" rIns="0" bIns="0" rtlCol="0" anchor="t"/>
          <a:lstStyle/>
          <a:p>
            <a:pPr algn="l" indent="0" marL="0">
              <a:lnSpc>
                <a:spcPts val="2100"/>
              </a:lnSpc>
              <a:buNone/>
            </a:pPr>
            <a:r>
              <a:rPr lang="en-US" sz="1650" dirty="0">
                <a:solidFill>
                  <a:srgbClr val="38512F"/>
                </a:solidFill>
                <a:latin typeface="Lora" pitchFamily="34" charset="0"/>
                <a:ea typeface="Lora" pitchFamily="34" charset="-122"/>
                <a:cs typeface="Lora" pitchFamily="34" charset="-120"/>
              </a:rPr>
              <a:t>Cihan Enes ÇOLAK</a:t>
            </a:r>
            <a:endParaRPr lang="en-US" sz="1650" dirty="0"/>
          </a:p>
        </p:txBody>
      </p:sp>
      <p:sp>
        <p:nvSpPr>
          <p:cNvPr id="4" name="Text 2"/>
          <p:cNvSpPr/>
          <p:nvPr/>
        </p:nvSpPr>
        <p:spPr>
          <a:xfrm>
            <a:off x="641747" y="1955006"/>
            <a:ext cx="6449735" cy="880110"/>
          </a:xfrm>
          <a:prstGeom prst="rect">
            <a:avLst/>
          </a:prstGeom>
          <a:noFill/>
          <a:ln/>
        </p:spPr>
        <p:txBody>
          <a:bodyPr wrap="square" lIns="0" tIns="0" rIns="0" bIns="0" rtlCol="0" anchor="t"/>
          <a:lstStyle/>
          <a:p>
            <a:pPr algn="l" indent="0" marL="0">
              <a:lnSpc>
                <a:spcPts val="2300"/>
              </a:lnSpc>
              <a:buNone/>
            </a:pPr>
            <a:r>
              <a:rPr lang="en-US" sz="1400" dirty="0">
                <a:solidFill>
                  <a:srgbClr val="3A3630"/>
                </a:solidFill>
                <a:latin typeface="Source Sans Pro" pitchFamily="34" charset="0"/>
                <a:ea typeface="Source Sans Pro" pitchFamily="34" charset="-122"/>
                <a:cs typeface="Source Sans Pro" pitchFamily="34" charset="-120"/>
              </a:rPr>
              <a:t>Designing the UI and integrating the API improved skills in front-end development and real-time system integration. Selecting Mistral AI exposed me to the nuances of open-source LLM ecosystems.</a:t>
            </a:r>
            <a:endParaRPr lang="en-US" sz="1400" dirty="0"/>
          </a:p>
        </p:txBody>
      </p:sp>
      <p:pic>
        <p:nvPicPr>
          <p:cNvPr id="5" name="Image 0" descr="preencoded.png">    </p:cNvPr>
          <p:cNvPicPr>
            <a:picLocks noChangeAspect="1"/>
          </p:cNvPicPr>
          <p:nvPr/>
        </p:nvPicPr>
        <p:blipFill>
          <a:blip r:embed="rId1"/>
          <a:stretch>
            <a:fillRect/>
          </a:stretch>
        </p:blipFill>
        <p:spPr>
          <a:xfrm>
            <a:off x="641747" y="3041333"/>
            <a:ext cx="6449735" cy="3869769"/>
          </a:xfrm>
          <a:prstGeom prst="rect">
            <a:avLst/>
          </a:prstGeom>
        </p:spPr>
      </p:pic>
      <p:sp>
        <p:nvSpPr>
          <p:cNvPr id="6" name="Text 3"/>
          <p:cNvSpPr/>
          <p:nvPr/>
        </p:nvSpPr>
        <p:spPr>
          <a:xfrm>
            <a:off x="7546538" y="1501973"/>
            <a:ext cx="2157413" cy="269677"/>
          </a:xfrm>
          <a:prstGeom prst="rect">
            <a:avLst/>
          </a:prstGeom>
          <a:noFill/>
          <a:ln/>
        </p:spPr>
        <p:txBody>
          <a:bodyPr wrap="none" lIns="0" tIns="0" rIns="0" bIns="0" rtlCol="0" anchor="t"/>
          <a:lstStyle/>
          <a:p>
            <a:pPr algn="l" indent="0" marL="0">
              <a:lnSpc>
                <a:spcPts val="2100"/>
              </a:lnSpc>
              <a:buNone/>
            </a:pPr>
            <a:r>
              <a:rPr lang="en-US" sz="1650" dirty="0">
                <a:solidFill>
                  <a:srgbClr val="38512F"/>
                </a:solidFill>
                <a:latin typeface="Lora" pitchFamily="34" charset="0"/>
                <a:ea typeface="Lora" pitchFamily="34" charset="-122"/>
                <a:cs typeface="Lora" pitchFamily="34" charset="-120"/>
              </a:rPr>
              <a:t>Ece GÖKÇE</a:t>
            </a:r>
            <a:endParaRPr lang="en-US" sz="1650" dirty="0"/>
          </a:p>
        </p:txBody>
      </p:sp>
      <p:sp>
        <p:nvSpPr>
          <p:cNvPr id="7" name="Text 4"/>
          <p:cNvSpPr/>
          <p:nvPr/>
        </p:nvSpPr>
        <p:spPr>
          <a:xfrm>
            <a:off x="7546538" y="1955006"/>
            <a:ext cx="6449735" cy="880110"/>
          </a:xfrm>
          <a:prstGeom prst="rect">
            <a:avLst/>
          </a:prstGeom>
          <a:noFill/>
          <a:ln/>
        </p:spPr>
        <p:txBody>
          <a:bodyPr wrap="square" lIns="0" tIns="0" rIns="0" bIns="0" rtlCol="0" anchor="t"/>
          <a:lstStyle/>
          <a:p>
            <a:pPr algn="l" indent="0" marL="0">
              <a:lnSpc>
                <a:spcPts val="2300"/>
              </a:lnSpc>
              <a:buNone/>
            </a:pPr>
            <a:r>
              <a:rPr lang="en-US" sz="1400" dirty="0">
                <a:solidFill>
                  <a:srgbClr val="3A3630"/>
                </a:solidFill>
                <a:latin typeface="Source Sans Pro" pitchFamily="34" charset="0"/>
                <a:ea typeface="Source Sans Pro" pitchFamily="34" charset="-122"/>
                <a:cs typeface="Source Sans Pro" pitchFamily="34" charset="-120"/>
              </a:rPr>
              <a:t>Building the Turkish dataset was challenging but rewarding, as it required balancing quality and quantity. Writing the report enhanced my ability to synthesize technical and project management insights.</a:t>
            </a:r>
            <a:endParaRPr lang="en-US" sz="1400" dirty="0"/>
          </a:p>
        </p:txBody>
      </p:sp>
      <p:pic>
        <p:nvPicPr>
          <p:cNvPr id="8" name="Image 1" descr="preencoded.png">    </p:cNvPr>
          <p:cNvPicPr>
            <a:picLocks noChangeAspect="1"/>
          </p:cNvPicPr>
          <p:nvPr/>
        </p:nvPicPr>
        <p:blipFill>
          <a:blip r:embed="rId2"/>
          <a:stretch>
            <a:fillRect/>
          </a:stretch>
        </p:blipFill>
        <p:spPr>
          <a:xfrm>
            <a:off x="7546538" y="3041333"/>
            <a:ext cx="6449735" cy="3869769"/>
          </a:xfrm>
          <a:prstGeom prst="rect">
            <a:avLst/>
          </a:prstGeom>
        </p:spPr>
      </p:pic>
      <p:sp>
        <p:nvSpPr>
          <p:cNvPr id="9" name="Text 5"/>
          <p:cNvSpPr/>
          <p:nvPr/>
        </p:nvSpPr>
        <p:spPr>
          <a:xfrm>
            <a:off x="641747" y="7323534"/>
            <a:ext cx="13346906" cy="586740"/>
          </a:xfrm>
          <a:prstGeom prst="rect">
            <a:avLst/>
          </a:prstGeom>
          <a:noFill/>
          <a:ln/>
        </p:spPr>
        <p:txBody>
          <a:bodyPr wrap="square" lIns="0" tIns="0" rIns="0" bIns="0" rtlCol="0" anchor="t"/>
          <a:lstStyle/>
          <a:p>
            <a:pPr algn="l" indent="0" marL="0">
              <a:lnSpc>
                <a:spcPts val="2300"/>
              </a:lnSpc>
              <a:buNone/>
            </a:pPr>
            <a:r>
              <a:rPr lang="en-US" sz="1400" dirty="0">
                <a:solidFill>
                  <a:srgbClr val="3A3630"/>
                </a:solidFill>
                <a:latin typeface="Source Sans Pro" pitchFamily="34" charset="0"/>
                <a:ea typeface="Source Sans Pro" pitchFamily="34" charset="-122"/>
                <a:cs typeface="Source Sans Pro" pitchFamily="34" charset="-120"/>
              </a:rPr>
              <a:t>The diverse experiences of team members contributed to a well-rounded project approach, combining technical expertise in AI model training with practical skills in user interface design and project management. Each member gained valuable insights that will benefit their future work in software engineering and artificial intelligence.</a:t>
            </a:r>
            <a:endParaRPr 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453509" y="356354"/>
            <a:ext cx="5422702" cy="381119"/>
          </a:xfrm>
          <a:prstGeom prst="rect">
            <a:avLst/>
          </a:prstGeom>
          <a:noFill/>
          <a:ln/>
        </p:spPr>
        <p:txBody>
          <a:bodyPr wrap="none" lIns="0" tIns="0" rIns="0" bIns="0" rtlCol="0" anchor="t"/>
          <a:lstStyle/>
          <a:p>
            <a:pPr algn="l" indent="0" marL="0">
              <a:lnSpc>
                <a:spcPts val="3000"/>
              </a:lnSpc>
              <a:buNone/>
            </a:pPr>
            <a:r>
              <a:rPr lang="en-US" sz="2400" dirty="0">
                <a:solidFill>
                  <a:srgbClr val="38512F"/>
                </a:solidFill>
                <a:latin typeface="Lora" pitchFamily="34" charset="0"/>
                <a:ea typeface="Lora" pitchFamily="34" charset="-122"/>
                <a:cs typeface="Lora" pitchFamily="34" charset="-120"/>
              </a:rPr>
              <a:t>Project Outcomes &amp; Future Directions</a:t>
            </a:r>
            <a:endParaRPr lang="en-US" sz="2400" dirty="0"/>
          </a:p>
        </p:txBody>
      </p:sp>
      <p:pic>
        <p:nvPicPr>
          <p:cNvPr id="3" name="Image 0" descr="preencoded.png">    </p:cNvPr>
          <p:cNvPicPr>
            <a:picLocks noChangeAspect="1"/>
          </p:cNvPicPr>
          <p:nvPr/>
        </p:nvPicPr>
        <p:blipFill>
          <a:blip r:embed="rId1"/>
          <a:stretch>
            <a:fillRect/>
          </a:stretch>
        </p:blipFill>
        <p:spPr>
          <a:xfrm>
            <a:off x="453509" y="996553"/>
            <a:ext cx="3239691" cy="2002274"/>
          </a:xfrm>
          <a:prstGeom prst="rect">
            <a:avLst/>
          </a:prstGeom>
        </p:spPr>
      </p:pic>
      <p:sp>
        <p:nvSpPr>
          <p:cNvPr id="4" name="Text 1"/>
          <p:cNvSpPr/>
          <p:nvPr/>
        </p:nvSpPr>
        <p:spPr>
          <a:xfrm>
            <a:off x="3855125" y="996553"/>
            <a:ext cx="1524476" cy="190500"/>
          </a:xfrm>
          <a:prstGeom prst="rect">
            <a:avLst/>
          </a:prstGeom>
          <a:noFill/>
          <a:ln/>
        </p:spPr>
        <p:txBody>
          <a:bodyPr wrap="none" lIns="0" tIns="0" rIns="0" bIns="0" rtlCol="0" anchor="t"/>
          <a:lstStyle/>
          <a:p>
            <a:pPr algn="l" indent="0" marL="0">
              <a:lnSpc>
                <a:spcPts val="1500"/>
              </a:lnSpc>
              <a:buNone/>
            </a:pPr>
            <a:r>
              <a:rPr lang="en-US" sz="1200" dirty="0">
                <a:solidFill>
                  <a:srgbClr val="3A3630"/>
                </a:solidFill>
                <a:latin typeface="Lora" pitchFamily="34" charset="0"/>
                <a:ea typeface="Lora" pitchFamily="34" charset="-122"/>
                <a:cs typeface="Lora" pitchFamily="34" charset="-120"/>
              </a:rPr>
              <a:t>Functional Prototype</a:t>
            </a:r>
            <a:endParaRPr lang="en-US" sz="1200" dirty="0"/>
          </a:p>
        </p:txBody>
      </p:sp>
      <p:sp>
        <p:nvSpPr>
          <p:cNvPr id="5" name="Text 2"/>
          <p:cNvSpPr/>
          <p:nvPr/>
        </p:nvSpPr>
        <p:spPr>
          <a:xfrm>
            <a:off x="3855125" y="1264801"/>
            <a:ext cx="10321766" cy="207169"/>
          </a:xfrm>
          <a:prstGeom prst="rect">
            <a:avLst/>
          </a:prstGeom>
          <a:noFill/>
          <a:ln/>
        </p:spPr>
        <p:txBody>
          <a:bodyPr wrap="none" lIns="0" tIns="0" rIns="0" bIns="0" rtlCol="0" anchor="t"/>
          <a:lstStyle/>
          <a:p>
            <a:pPr algn="l" indent="0" marL="0">
              <a:lnSpc>
                <a:spcPts val="1600"/>
              </a:lnSpc>
              <a:buNone/>
            </a:pPr>
            <a:r>
              <a:rPr lang="en-US" sz="1000" dirty="0">
                <a:solidFill>
                  <a:srgbClr val="3A3630"/>
                </a:solidFill>
                <a:latin typeface="Source Sans Pro" pitchFamily="34" charset="0"/>
                <a:ea typeface="Source Sans Pro" pitchFamily="34" charset="-122"/>
                <a:cs typeface="Source Sans Pro" pitchFamily="34" charset="-120"/>
              </a:rPr>
              <a:t>Successfully developed a working AI-driven Turkish fıkra generator with significant improvements in humor relevance and cultural appropriateness compared to the base model.</a:t>
            </a:r>
            <a:endParaRPr lang="en-US" sz="1000" dirty="0"/>
          </a:p>
        </p:txBody>
      </p:sp>
      <p:pic>
        <p:nvPicPr>
          <p:cNvPr id="6" name="Image 1" descr="preencoded.png">    </p:cNvPr>
          <p:cNvPicPr>
            <a:picLocks noChangeAspect="1"/>
          </p:cNvPicPr>
          <p:nvPr/>
        </p:nvPicPr>
        <p:blipFill>
          <a:blip r:embed="rId2"/>
          <a:stretch>
            <a:fillRect/>
          </a:stretch>
        </p:blipFill>
        <p:spPr>
          <a:xfrm>
            <a:off x="453509" y="3257907"/>
            <a:ext cx="3239691" cy="2002274"/>
          </a:xfrm>
          <a:prstGeom prst="rect">
            <a:avLst/>
          </a:prstGeom>
        </p:spPr>
      </p:pic>
      <p:sp>
        <p:nvSpPr>
          <p:cNvPr id="7" name="Text 3"/>
          <p:cNvSpPr/>
          <p:nvPr/>
        </p:nvSpPr>
        <p:spPr>
          <a:xfrm>
            <a:off x="3855125" y="3257907"/>
            <a:ext cx="1562814" cy="190500"/>
          </a:xfrm>
          <a:prstGeom prst="rect">
            <a:avLst/>
          </a:prstGeom>
          <a:noFill/>
          <a:ln/>
        </p:spPr>
        <p:txBody>
          <a:bodyPr wrap="none" lIns="0" tIns="0" rIns="0" bIns="0" rtlCol="0" anchor="t"/>
          <a:lstStyle/>
          <a:p>
            <a:pPr algn="l" indent="0" marL="0">
              <a:lnSpc>
                <a:spcPts val="1500"/>
              </a:lnSpc>
              <a:buNone/>
            </a:pPr>
            <a:r>
              <a:rPr lang="en-US" sz="1200" dirty="0">
                <a:solidFill>
                  <a:srgbClr val="3A3630"/>
                </a:solidFill>
                <a:latin typeface="Lora" pitchFamily="34" charset="0"/>
                <a:ea typeface="Lora" pitchFamily="34" charset="-122"/>
                <a:cs typeface="Lora" pitchFamily="34" charset="-120"/>
              </a:rPr>
              <a:t>Future Enhancements</a:t>
            </a:r>
            <a:endParaRPr lang="en-US" sz="1200" dirty="0"/>
          </a:p>
        </p:txBody>
      </p:sp>
      <p:sp>
        <p:nvSpPr>
          <p:cNvPr id="8" name="Text 4"/>
          <p:cNvSpPr/>
          <p:nvPr/>
        </p:nvSpPr>
        <p:spPr>
          <a:xfrm>
            <a:off x="3855125" y="3526155"/>
            <a:ext cx="10321766" cy="207169"/>
          </a:xfrm>
          <a:prstGeom prst="rect">
            <a:avLst/>
          </a:prstGeom>
          <a:noFill/>
          <a:ln/>
        </p:spPr>
        <p:txBody>
          <a:bodyPr wrap="none" lIns="0" tIns="0" rIns="0" bIns="0" rtlCol="0" anchor="t"/>
          <a:lstStyle/>
          <a:p>
            <a:pPr algn="l" indent="0" marL="0">
              <a:lnSpc>
                <a:spcPts val="1600"/>
              </a:lnSpc>
              <a:buNone/>
            </a:pPr>
            <a:r>
              <a:rPr lang="en-US" sz="1000" dirty="0">
                <a:solidFill>
                  <a:srgbClr val="3A3630"/>
                </a:solidFill>
                <a:latin typeface="Source Sans Pro" pitchFamily="34" charset="0"/>
                <a:ea typeface="Source Sans Pro" pitchFamily="34" charset="-122"/>
                <a:cs typeface="Source Sans Pro" pitchFamily="34" charset="-120"/>
              </a:rPr>
              <a:t>Potential improvements include implementing RLHF with user feedback, developing a more robust backend with user profiles, and expanding the training dataset for greater variety.</a:t>
            </a:r>
            <a:endParaRPr lang="en-US" sz="1000" dirty="0"/>
          </a:p>
        </p:txBody>
      </p:sp>
      <p:pic>
        <p:nvPicPr>
          <p:cNvPr id="9" name="Image 2" descr="preencoded.png">    </p:cNvPr>
          <p:cNvPicPr>
            <a:picLocks noChangeAspect="1"/>
          </p:cNvPicPr>
          <p:nvPr/>
        </p:nvPicPr>
        <p:blipFill>
          <a:blip r:embed="rId3"/>
          <a:stretch>
            <a:fillRect/>
          </a:stretch>
        </p:blipFill>
        <p:spPr>
          <a:xfrm>
            <a:off x="453509" y="5519261"/>
            <a:ext cx="3239691" cy="2002274"/>
          </a:xfrm>
          <a:prstGeom prst="rect">
            <a:avLst/>
          </a:prstGeom>
        </p:spPr>
      </p:pic>
      <p:sp>
        <p:nvSpPr>
          <p:cNvPr id="10" name="Text 5"/>
          <p:cNvSpPr/>
          <p:nvPr/>
        </p:nvSpPr>
        <p:spPr>
          <a:xfrm>
            <a:off x="3855125" y="5519261"/>
            <a:ext cx="1524476" cy="190500"/>
          </a:xfrm>
          <a:prstGeom prst="rect">
            <a:avLst/>
          </a:prstGeom>
          <a:noFill/>
          <a:ln/>
        </p:spPr>
        <p:txBody>
          <a:bodyPr wrap="none" lIns="0" tIns="0" rIns="0" bIns="0" rtlCol="0" anchor="t"/>
          <a:lstStyle/>
          <a:p>
            <a:pPr algn="l" indent="0" marL="0">
              <a:lnSpc>
                <a:spcPts val="1500"/>
              </a:lnSpc>
              <a:buNone/>
            </a:pPr>
            <a:r>
              <a:rPr lang="en-US" sz="1200" dirty="0">
                <a:solidFill>
                  <a:srgbClr val="3A3630"/>
                </a:solidFill>
                <a:latin typeface="Lora" pitchFamily="34" charset="0"/>
                <a:ea typeface="Lora" pitchFamily="34" charset="-122"/>
                <a:cs typeface="Lora" pitchFamily="34" charset="-120"/>
              </a:rPr>
              <a:t>Broader Applications</a:t>
            </a:r>
            <a:endParaRPr lang="en-US" sz="1200" dirty="0"/>
          </a:p>
        </p:txBody>
      </p:sp>
      <p:sp>
        <p:nvSpPr>
          <p:cNvPr id="11" name="Text 6"/>
          <p:cNvSpPr/>
          <p:nvPr/>
        </p:nvSpPr>
        <p:spPr>
          <a:xfrm>
            <a:off x="3855125" y="5787509"/>
            <a:ext cx="10321766" cy="207169"/>
          </a:xfrm>
          <a:prstGeom prst="rect">
            <a:avLst/>
          </a:prstGeom>
          <a:noFill/>
          <a:ln/>
        </p:spPr>
        <p:txBody>
          <a:bodyPr wrap="none" lIns="0" tIns="0" rIns="0" bIns="0" rtlCol="0" anchor="t"/>
          <a:lstStyle/>
          <a:p>
            <a:pPr algn="l" indent="0" marL="0">
              <a:lnSpc>
                <a:spcPts val="1600"/>
              </a:lnSpc>
              <a:buNone/>
            </a:pPr>
            <a:r>
              <a:rPr lang="en-US" sz="1000" dirty="0">
                <a:solidFill>
                  <a:srgbClr val="3A3630"/>
                </a:solidFill>
                <a:latin typeface="Source Sans Pro" pitchFamily="34" charset="0"/>
                <a:ea typeface="Source Sans Pro" pitchFamily="34" charset="-122"/>
                <a:cs typeface="Source Sans Pro" pitchFamily="34" charset="-120"/>
              </a:rPr>
              <a:t>The techniques developed for this project could be applied to other culturally-specific AI applications, preserving linguistic nuances and cultural context in machine learning models.</a:t>
            </a:r>
            <a:endParaRPr lang="en-US" sz="1000" dirty="0"/>
          </a:p>
        </p:txBody>
      </p:sp>
      <p:sp>
        <p:nvSpPr>
          <p:cNvPr id="12" name="Text 7"/>
          <p:cNvSpPr/>
          <p:nvPr/>
        </p:nvSpPr>
        <p:spPr>
          <a:xfrm>
            <a:off x="453509" y="7667268"/>
            <a:ext cx="13723382" cy="207169"/>
          </a:xfrm>
          <a:prstGeom prst="rect">
            <a:avLst/>
          </a:prstGeom>
          <a:noFill/>
          <a:ln/>
        </p:spPr>
        <p:txBody>
          <a:bodyPr wrap="none" lIns="0" tIns="0" rIns="0" bIns="0" rtlCol="0" anchor="t"/>
          <a:lstStyle/>
          <a:p>
            <a:pPr algn="l" indent="0" marL="0">
              <a:lnSpc>
                <a:spcPts val="1600"/>
              </a:lnSpc>
              <a:buNone/>
            </a:pPr>
            <a:r>
              <a:rPr lang="en-US" sz="1000" dirty="0">
                <a:solidFill>
                  <a:srgbClr val="3A3630"/>
                </a:solidFill>
                <a:latin typeface="Source Sans Pro" pitchFamily="34" charset="0"/>
                <a:ea typeface="Source Sans Pro" pitchFamily="34" charset="-122"/>
                <a:cs typeface="Source Sans Pro" pitchFamily="34" charset="-120"/>
              </a:rPr>
              <a:t>Source code repository: https://github.com/Maltepe-University-SWEng/term-project-team-3</a:t>
            </a:r>
            <a:endParaRPr lang="en-US" sz="1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5258872"/>
            <a:ext cx="6043970" cy="704017"/>
          </a:xfrm>
          <a:prstGeom prst="rect">
            <a:avLst/>
          </a:prstGeom>
          <a:noFill/>
          <a:ln/>
        </p:spPr>
        <p:txBody>
          <a:bodyPr wrap="none" lIns="0" tIns="0" rIns="0" bIns="0" rtlCol="0" anchor="t"/>
          <a:lstStyle/>
          <a:p>
            <a:pPr algn="l" indent="0" marL="0">
              <a:lnSpc>
                <a:spcPts val="5500"/>
              </a:lnSpc>
              <a:buNone/>
            </a:pPr>
            <a:r>
              <a:rPr lang="en-US" sz="4400" dirty="0">
                <a:solidFill>
                  <a:srgbClr val="38512F"/>
                </a:solidFill>
                <a:latin typeface="Lora" pitchFamily="34" charset="0"/>
                <a:ea typeface="Lora" pitchFamily="34" charset="-122"/>
                <a:cs typeface="Lora" pitchFamily="34" charset="-120"/>
              </a:rPr>
              <a:t>Thank you for listening</a:t>
            </a:r>
            <a:endParaRPr lang="en-US" sz="4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347192"/>
            <a:ext cx="7468553" cy="2112050"/>
          </a:xfrm>
          <a:prstGeom prst="rect">
            <a:avLst/>
          </a:prstGeom>
          <a:noFill/>
          <a:ln/>
        </p:spPr>
        <p:txBody>
          <a:bodyPr wrap="square" lIns="0" tIns="0" rIns="0" bIns="0" rtlCol="0" anchor="t"/>
          <a:lstStyle/>
          <a:p>
            <a:pPr algn="l" indent="0" marL="0">
              <a:lnSpc>
                <a:spcPts val="5500"/>
              </a:lnSpc>
              <a:buNone/>
            </a:pPr>
            <a:r>
              <a:rPr lang="en-US" sz="4400" dirty="0">
                <a:solidFill>
                  <a:srgbClr val="38512F"/>
                </a:solidFill>
                <a:latin typeface="Lora" pitchFamily="34" charset="0"/>
                <a:ea typeface="Lora" pitchFamily="34" charset="-122"/>
                <a:cs typeface="Lora" pitchFamily="34" charset="-120"/>
              </a:rPr>
              <a:t>AI-Driven Fıkra Generator: Turkish Humor Through Machine Learning</a:t>
            </a:r>
            <a:endParaRPr lang="en-US" sz="4400" dirty="0"/>
          </a:p>
        </p:txBody>
      </p:sp>
      <p:sp>
        <p:nvSpPr>
          <p:cNvPr id="4" name="Text 1"/>
          <p:cNvSpPr/>
          <p:nvPr/>
        </p:nvSpPr>
        <p:spPr>
          <a:xfrm>
            <a:off x="837724" y="3818215"/>
            <a:ext cx="7468553" cy="3064193"/>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Welcome to our presentation on the AI-Driven Fıkra Generator project. This innovative application uses Mistral AI to generate coherent and humorous Turkish "fıkra" (jokes or short humorous anecdotes) by training on a curated dataset of approximately 450 jokes. Developed as a proof-of-concept under SE 403 01 Software Project Management at Maltepe University, our project demonstrates the feasibility of fine-tuning a large language model on a small dataset while ensuring cultural relevance for Turkish humor.</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233964"/>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38512F"/>
                </a:solidFill>
                <a:latin typeface="Lora" pitchFamily="34" charset="0"/>
                <a:ea typeface="Lora" pitchFamily="34" charset="-122"/>
                <a:cs typeface="Lora" pitchFamily="34" charset="-120"/>
              </a:rPr>
              <a:t>Project Scope</a:t>
            </a:r>
            <a:endParaRPr lang="en-US" sz="4400" dirty="0"/>
          </a:p>
        </p:txBody>
      </p:sp>
      <p:sp>
        <p:nvSpPr>
          <p:cNvPr id="4" name="Shape 1"/>
          <p:cNvSpPr/>
          <p:nvPr/>
        </p:nvSpPr>
        <p:spPr>
          <a:xfrm>
            <a:off x="837724" y="2296954"/>
            <a:ext cx="538520" cy="538520"/>
          </a:xfrm>
          <a:prstGeom prst="roundRect">
            <a:avLst>
              <a:gd name="adj" fmla="val 6668"/>
            </a:avLst>
          </a:prstGeom>
          <a:solidFill>
            <a:srgbClr val="F3E7D4"/>
          </a:solidFill>
          <a:ln/>
        </p:spPr>
      </p:sp>
      <p:pic>
        <p:nvPicPr>
          <p:cNvPr id="5" name="Image 1" descr="preencoded.png">    </p:cNvPr>
          <p:cNvPicPr>
            <a:picLocks noChangeAspect="1"/>
          </p:cNvPicPr>
          <p:nvPr/>
        </p:nvPicPr>
        <p:blipFill>
          <a:blip r:embed="rId2"/>
          <a:stretch>
            <a:fillRect/>
          </a:stretch>
        </p:blipFill>
        <p:spPr>
          <a:xfrm>
            <a:off x="937974" y="2354937"/>
            <a:ext cx="337899" cy="422434"/>
          </a:xfrm>
          <a:prstGeom prst="rect">
            <a:avLst/>
          </a:prstGeom>
        </p:spPr>
      </p:pic>
      <p:sp>
        <p:nvSpPr>
          <p:cNvPr id="6" name="Text 2"/>
          <p:cNvSpPr/>
          <p:nvPr/>
        </p:nvSpPr>
        <p:spPr>
          <a:xfrm>
            <a:off x="1615559" y="2379226"/>
            <a:ext cx="2806898"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Primary Objective</a:t>
            </a:r>
            <a:endParaRPr lang="en-US" sz="2200" dirty="0"/>
          </a:p>
        </p:txBody>
      </p:sp>
      <p:sp>
        <p:nvSpPr>
          <p:cNvPr id="7" name="Text 3"/>
          <p:cNvSpPr/>
          <p:nvPr/>
        </p:nvSpPr>
        <p:spPr>
          <a:xfrm>
            <a:off x="1615559" y="2874764"/>
            <a:ext cx="2806898" cy="2298144"/>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Develop a proof-of-concept application using Mistral AI to generate coherent and humorous Turkish "fıkra" by training on approximately 450 jokes.</a:t>
            </a:r>
            <a:endParaRPr lang="en-US" sz="1850" dirty="0"/>
          </a:p>
        </p:txBody>
      </p:sp>
      <p:sp>
        <p:nvSpPr>
          <p:cNvPr id="8" name="Shape 4"/>
          <p:cNvSpPr/>
          <p:nvPr/>
        </p:nvSpPr>
        <p:spPr>
          <a:xfrm>
            <a:off x="4721662" y="2296954"/>
            <a:ext cx="538520" cy="538520"/>
          </a:xfrm>
          <a:prstGeom prst="roundRect">
            <a:avLst>
              <a:gd name="adj" fmla="val 6668"/>
            </a:avLst>
          </a:prstGeom>
          <a:solidFill>
            <a:srgbClr val="F3E7D4"/>
          </a:solidFill>
          <a:ln/>
        </p:spPr>
      </p:sp>
      <p:pic>
        <p:nvPicPr>
          <p:cNvPr id="9" name="Image 2" descr="preencoded.png">    </p:cNvPr>
          <p:cNvPicPr>
            <a:picLocks noChangeAspect="1"/>
          </p:cNvPicPr>
          <p:nvPr/>
        </p:nvPicPr>
        <p:blipFill>
          <a:blip r:embed="rId3"/>
          <a:stretch>
            <a:fillRect/>
          </a:stretch>
        </p:blipFill>
        <p:spPr>
          <a:xfrm>
            <a:off x="4821912" y="2354937"/>
            <a:ext cx="337899" cy="422434"/>
          </a:xfrm>
          <a:prstGeom prst="rect">
            <a:avLst/>
          </a:prstGeom>
        </p:spPr>
      </p:pic>
      <p:sp>
        <p:nvSpPr>
          <p:cNvPr id="10" name="Text 5"/>
          <p:cNvSpPr/>
          <p:nvPr/>
        </p:nvSpPr>
        <p:spPr>
          <a:xfrm>
            <a:off x="5499497" y="2379226"/>
            <a:ext cx="2806898" cy="703898"/>
          </a:xfrm>
          <a:prstGeom prst="rect">
            <a:avLst/>
          </a:prstGeom>
          <a:noFill/>
          <a:ln/>
        </p:spPr>
        <p:txBody>
          <a:bodyPr wrap="squar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Cultural Specialization</a:t>
            </a:r>
            <a:endParaRPr lang="en-US" sz="2200" dirty="0"/>
          </a:p>
        </p:txBody>
      </p:sp>
      <p:sp>
        <p:nvSpPr>
          <p:cNvPr id="11" name="Text 6"/>
          <p:cNvSpPr/>
          <p:nvPr/>
        </p:nvSpPr>
        <p:spPr>
          <a:xfrm>
            <a:off x="5499497" y="3226713"/>
            <a:ext cx="2806898" cy="1915120"/>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Create a Turkish language model capable of understanding the unique linguistic and cultural aspects of Turkish humor.</a:t>
            </a:r>
            <a:endParaRPr lang="en-US" sz="1850" dirty="0"/>
          </a:p>
        </p:txBody>
      </p:sp>
      <p:sp>
        <p:nvSpPr>
          <p:cNvPr id="12" name="Shape 7"/>
          <p:cNvSpPr/>
          <p:nvPr/>
        </p:nvSpPr>
        <p:spPr>
          <a:xfrm>
            <a:off x="837724" y="5651659"/>
            <a:ext cx="538520" cy="538520"/>
          </a:xfrm>
          <a:prstGeom prst="roundRect">
            <a:avLst>
              <a:gd name="adj" fmla="val 6668"/>
            </a:avLst>
          </a:prstGeom>
          <a:solidFill>
            <a:srgbClr val="F3E7D4"/>
          </a:solidFill>
          <a:ln/>
        </p:spPr>
      </p:sp>
      <p:pic>
        <p:nvPicPr>
          <p:cNvPr id="13" name="Image 3" descr="preencoded.png">    </p:cNvPr>
          <p:cNvPicPr>
            <a:picLocks noChangeAspect="1"/>
          </p:cNvPicPr>
          <p:nvPr/>
        </p:nvPicPr>
        <p:blipFill>
          <a:blip r:embed="rId4"/>
          <a:stretch>
            <a:fillRect/>
          </a:stretch>
        </p:blipFill>
        <p:spPr>
          <a:xfrm>
            <a:off x="937974" y="5709642"/>
            <a:ext cx="337899" cy="422434"/>
          </a:xfrm>
          <a:prstGeom prst="rect">
            <a:avLst/>
          </a:prstGeom>
        </p:spPr>
      </p:pic>
      <p:sp>
        <p:nvSpPr>
          <p:cNvPr id="14" name="Text 8"/>
          <p:cNvSpPr/>
          <p:nvPr/>
        </p:nvSpPr>
        <p:spPr>
          <a:xfrm>
            <a:off x="1615559" y="5733931"/>
            <a:ext cx="2948107"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On-Device Computing</a:t>
            </a:r>
            <a:endParaRPr lang="en-US" sz="2200" dirty="0"/>
          </a:p>
        </p:txBody>
      </p:sp>
      <p:sp>
        <p:nvSpPr>
          <p:cNvPr id="15" name="Text 9"/>
          <p:cNvSpPr/>
          <p:nvPr/>
        </p:nvSpPr>
        <p:spPr>
          <a:xfrm>
            <a:off x="1615559" y="6229469"/>
            <a:ext cx="6690717" cy="766048"/>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Ensure all computation is performed on a 24 GB Apple M4 Pro MacBook Pro, prioritizing privacy and offline availability.</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764149"/>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38512F"/>
                </a:solidFill>
                <a:latin typeface="Lora" pitchFamily="34" charset="0"/>
                <a:ea typeface="Lora" pitchFamily="34" charset="-122"/>
                <a:cs typeface="Lora" pitchFamily="34" charset="-120"/>
              </a:rPr>
              <a:t>Key Functionalities</a:t>
            </a:r>
            <a:endParaRPr lang="en-US" sz="4400" dirty="0"/>
          </a:p>
        </p:txBody>
      </p:sp>
      <p:sp>
        <p:nvSpPr>
          <p:cNvPr id="3" name="Shape 1"/>
          <p:cNvSpPr/>
          <p:nvPr/>
        </p:nvSpPr>
        <p:spPr>
          <a:xfrm>
            <a:off x="837724" y="2946916"/>
            <a:ext cx="538520" cy="538520"/>
          </a:xfrm>
          <a:prstGeom prst="roundRect">
            <a:avLst>
              <a:gd name="adj" fmla="val 6668"/>
            </a:avLst>
          </a:prstGeom>
          <a:solidFill>
            <a:srgbClr val="F3E7D4"/>
          </a:solidFill>
          <a:ln/>
        </p:spPr>
      </p:sp>
      <p:pic>
        <p:nvPicPr>
          <p:cNvPr id="4" name="Image 0" descr="preencoded.png">    </p:cNvPr>
          <p:cNvPicPr>
            <a:picLocks noChangeAspect="1"/>
          </p:cNvPicPr>
          <p:nvPr/>
        </p:nvPicPr>
        <p:blipFill>
          <a:blip r:embed="rId1"/>
          <a:stretch>
            <a:fillRect/>
          </a:stretch>
        </p:blipFill>
        <p:spPr>
          <a:xfrm>
            <a:off x="937974" y="3004899"/>
            <a:ext cx="337899" cy="422434"/>
          </a:xfrm>
          <a:prstGeom prst="rect">
            <a:avLst/>
          </a:prstGeom>
        </p:spPr>
      </p:pic>
      <p:sp>
        <p:nvSpPr>
          <p:cNvPr id="5" name="Text 2"/>
          <p:cNvSpPr/>
          <p:nvPr/>
        </p:nvSpPr>
        <p:spPr>
          <a:xfrm>
            <a:off x="1615559" y="302918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Joke Generation</a:t>
            </a:r>
            <a:endParaRPr lang="en-US" sz="2200" dirty="0"/>
          </a:p>
        </p:txBody>
      </p:sp>
      <p:sp>
        <p:nvSpPr>
          <p:cNvPr id="6" name="Text 3"/>
          <p:cNvSpPr/>
          <p:nvPr/>
        </p:nvSpPr>
        <p:spPr>
          <a:xfrm>
            <a:off x="1615559" y="3524726"/>
            <a:ext cx="3341013" cy="766048"/>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Improved humor relevance from 44% to 78%</a:t>
            </a:r>
            <a:endParaRPr lang="en-US" sz="1850" dirty="0"/>
          </a:p>
        </p:txBody>
      </p:sp>
      <p:sp>
        <p:nvSpPr>
          <p:cNvPr id="7" name="Shape 4"/>
          <p:cNvSpPr/>
          <p:nvPr/>
        </p:nvSpPr>
        <p:spPr>
          <a:xfrm>
            <a:off x="5255776" y="2946916"/>
            <a:ext cx="538520" cy="538520"/>
          </a:xfrm>
          <a:prstGeom prst="roundRect">
            <a:avLst>
              <a:gd name="adj" fmla="val 6668"/>
            </a:avLst>
          </a:prstGeom>
          <a:solidFill>
            <a:srgbClr val="F3E7D4"/>
          </a:solidFill>
          <a:ln/>
        </p:spPr>
      </p:sp>
      <p:pic>
        <p:nvPicPr>
          <p:cNvPr id="8" name="Image 1" descr="preencoded.png">    </p:cNvPr>
          <p:cNvPicPr>
            <a:picLocks noChangeAspect="1"/>
          </p:cNvPicPr>
          <p:nvPr/>
        </p:nvPicPr>
        <p:blipFill>
          <a:blip r:embed="rId2"/>
          <a:stretch>
            <a:fillRect/>
          </a:stretch>
        </p:blipFill>
        <p:spPr>
          <a:xfrm>
            <a:off x="5356027" y="3004899"/>
            <a:ext cx="337899" cy="422434"/>
          </a:xfrm>
          <a:prstGeom prst="rect">
            <a:avLst/>
          </a:prstGeom>
        </p:spPr>
      </p:pic>
      <p:sp>
        <p:nvSpPr>
          <p:cNvPr id="9" name="Text 5"/>
          <p:cNvSpPr/>
          <p:nvPr/>
        </p:nvSpPr>
        <p:spPr>
          <a:xfrm>
            <a:off x="6033611" y="302918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On-device Inference</a:t>
            </a:r>
            <a:endParaRPr lang="en-US" sz="2200" dirty="0"/>
          </a:p>
        </p:txBody>
      </p:sp>
      <p:sp>
        <p:nvSpPr>
          <p:cNvPr id="10" name="Text 6"/>
          <p:cNvSpPr/>
          <p:nvPr/>
        </p:nvSpPr>
        <p:spPr>
          <a:xfrm>
            <a:off x="6033611" y="3524726"/>
            <a:ext cx="3341013" cy="766048"/>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Enhanced privacy and low latency response times</a:t>
            </a:r>
            <a:endParaRPr lang="en-US" sz="1850" dirty="0"/>
          </a:p>
        </p:txBody>
      </p:sp>
      <p:sp>
        <p:nvSpPr>
          <p:cNvPr id="11" name="Shape 7"/>
          <p:cNvSpPr/>
          <p:nvPr/>
        </p:nvSpPr>
        <p:spPr>
          <a:xfrm>
            <a:off x="9673828" y="2946916"/>
            <a:ext cx="538520" cy="538520"/>
          </a:xfrm>
          <a:prstGeom prst="roundRect">
            <a:avLst>
              <a:gd name="adj" fmla="val 6668"/>
            </a:avLst>
          </a:prstGeom>
          <a:solidFill>
            <a:srgbClr val="F3E7D4"/>
          </a:solidFill>
          <a:ln/>
        </p:spPr>
      </p:sp>
      <p:pic>
        <p:nvPicPr>
          <p:cNvPr id="12" name="Image 2" descr="preencoded.png">    </p:cNvPr>
          <p:cNvPicPr>
            <a:picLocks noChangeAspect="1"/>
          </p:cNvPicPr>
          <p:nvPr/>
        </p:nvPicPr>
        <p:blipFill>
          <a:blip r:embed="rId3"/>
          <a:stretch>
            <a:fillRect/>
          </a:stretch>
        </p:blipFill>
        <p:spPr>
          <a:xfrm>
            <a:off x="9774079" y="3004899"/>
            <a:ext cx="337899" cy="422434"/>
          </a:xfrm>
          <a:prstGeom prst="rect">
            <a:avLst/>
          </a:prstGeom>
        </p:spPr>
      </p:pic>
      <p:sp>
        <p:nvSpPr>
          <p:cNvPr id="13" name="Text 8"/>
          <p:cNvSpPr/>
          <p:nvPr/>
        </p:nvSpPr>
        <p:spPr>
          <a:xfrm>
            <a:off x="10451663" y="3029188"/>
            <a:ext cx="3341013" cy="703898"/>
          </a:xfrm>
          <a:prstGeom prst="rect">
            <a:avLst/>
          </a:prstGeom>
          <a:noFill/>
          <a:ln/>
        </p:spPr>
        <p:txBody>
          <a:bodyPr wrap="squar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Minimal, User-friendly Web UI</a:t>
            </a:r>
            <a:endParaRPr lang="en-US" sz="2200" dirty="0"/>
          </a:p>
        </p:txBody>
      </p:sp>
      <p:sp>
        <p:nvSpPr>
          <p:cNvPr id="14" name="Text 9"/>
          <p:cNvSpPr/>
          <p:nvPr/>
        </p:nvSpPr>
        <p:spPr>
          <a:xfrm>
            <a:off x="10451663" y="3876675"/>
            <a:ext cx="3341013" cy="766048"/>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Intuitive interface designed for easy interaction</a:t>
            </a:r>
            <a:endParaRPr lang="en-US" sz="1850" dirty="0"/>
          </a:p>
        </p:txBody>
      </p:sp>
      <p:sp>
        <p:nvSpPr>
          <p:cNvPr id="15" name="Shape 10"/>
          <p:cNvSpPr/>
          <p:nvPr/>
        </p:nvSpPr>
        <p:spPr>
          <a:xfrm>
            <a:off x="837724" y="5121473"/>
            <a:ext cx="538520" cy="538520"/>
          </a:xfrm>
          <a:prstGeom prst="roundRect">
            <a:avLst>
              <a:gd name="adj" fmla="val 6668"/>
            </a:avLst>
          </a:prstGeom>
          <a:solidFill>
            <a:srgbClr val="F3E7D4"/>
          </a:solidFill>
          <a:ln/>
        </p:spPr>
      </p:sp>
      <p:pic>
        <p:nvPicPr>
          <p:cNvPr id="16" name="Image 3" descr="preencoded.png">    </p:cNvPr>
          <p:cNvPicPr>
            <a:picLocks noChangeAspect="1"/>
          </p:cNvPicPr>
          <p:nvPr/>
        </p:nvPicPr>
        <p:blipFill>
          <a:blip r:embed="rId4"/>
          <a:stretch>
            <a:fillRect/>
          </a:stretch>
        </p:blipFill>
        <p:spPr>
          <a:xfrm>
            <a:off x="937974" y="5179457"/>
            <a:ext cx="337899" cy="422434"/>
          </a:xfrm>
          <a:prstGeom prst="rect">
            <a:avLst/>
          </a:prstGeom>
        </p:spPr>
      </p:pic>
      <p:sp>
        <p:nvSpPr>
          <p:cNvPr id="17" name="Text 11"/>
          <p:cNvSpPr/>
          <p:nvPr/>
        </p:nvSpPr>
        <p:spPr>
          <a:xfrm>
            <a:off x="1615559" y="5203746"/>
            <a:ext cx="4395907"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FastAPI with Real-time Streaming</a:t>
            </a:r>
            <a:endParaRPr lang="en-US" sz="2200" dirty="0"/>
          </a:p>
        </p:txBody>
      </p:sp>
      <p:sp>
        <p:nvSpPr>
          <p:cNvPr id="18" name="Text 12"/>
          <p:cNvSpPr/>
          <p:nvPr/>
        </p:nvSpPr>
        <p:spPr>
          <a:xfrm>
            <a:off x="1615559" y="5699284"/>
            <a:ext cx="5550098" cy="766048"/>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Performance of 1.8 tokens/second with 3.1 seconds to first token</a:t>
            </a:r>
            <a:endParaRPr lang="en-US" sz="1850" dirty="0"/>
          </a:p>
        </p:txBody>
      </p:sp>
      <p:sp>
        <p:nvSpPr>
          <p:cNvPr id="19" name="Shape 13"/>
          <p:cNvSpPr/>
          <p:nvPr/>
        </p:nvSpPr>
        <p:spPr>
          <a:xfrm>
            <a:off x="7464862" y="5121473"/>
            <a:ext cx="538520" cy="538520"/>
          </a:xfrm>
          <a:prstGeom prst="roundRect">
            <a:avLst>
              <a:gd name="adj" fmla="val 6668"/>
            </a:avLst>
          </a:prstGeom>
          <a:solidFill>
            <a:srgbClr val="F3E7D4"/>
          </a:solidFill>
          <a:ln/>
        </p:spPr>
      </p:sp>
      <p:pic>
        <p:nvPicPr>
          <p:cNvPr id="20" name="Image 4" descr="preencoded.png">    </p:cNvPr>
          <p:cNvPicPr>
            <a:picLocks noChangeAspect="1"/>
          </p:cNvPicPr>
          <p:nvPr/>
        </p:nvPicPr>
        <p:blipFill>
          <a:blip r:embed="rId5"/>
          <a:stretch>
            <a:fillRect/>
          </a:stretch>
        </p:blipFill>
        <p:spPr>
          <a:xfrm>
            <a:off x="7565112" y="5179457"/>
            <a:ext cx="337899" cy="422434"/>
          </a:xfrm>
          <a:prstGeom prst="rect">
            <a:avLst/>
          </a:prstGeom>
        </p:spPr>
      </p:pic>
      <p:sp>
        <p:nvSpPr>
          <p:cNvPr id="21" name="Text 14"/>
          <p:cNvSpPr/>
          <p:nvPr/>
        </p:nvSpPr>
        <p:spPr>
          <a:xfrm>
            <a:off x="8242697" y="5203746"/>
            <a:ext cx="3859530"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4-bit QLoRA + LoRA Adapters</a:t>
            </a:r>
            <a:endParaRPr lang="en-US" sz="2200" dirty="0"/>
          </a:p>
        </p:txBody>
      </p:sp>
      <p:sp>
        <p:nvSpPr>
          <p:cNvPr id="22" name="Text 15"/>
          <p:cNvSpPr/>
          <p:nvPr/>
        </p:nvSpPr>
        <p:spPr>
          <a:xfrm>
            <a:off x="8242697" y="5699284"/>
            <a:ext cx="5550098" cy="383024"/>
          </a:xfrm>
          <a:prstGeom prst="rect">
            <a:avLst/>
          </a:prstGeom>
          <a:noFill/>
          <a:ln/>
        </p:spPr>
        <p:txBody>
          <a:bodyPr wrap="non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Optimized for memory efficiency and performance</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34814" y="1140857"/>
            <a:ext cx="5446752" cy="544830"/>
          </a:xfrm>
          <a:prstGeom prst="rect">
            <a:avLst/>
          </a:prstGeom>
          <a:noFill/>
          <a:ln/>
        </p:spPr>
        <p:txBody>
          <a:bodyPr wrap="none" lIns="0" tIns="0" rIns="0" bIns="0" rtlCol="0" anchor="t"/>
          <a:lstStyle/>
          <a:p>
            <a:pPr algn="l" indent="0" marL="0">
              <a:lnSpc>
                <a:spcPts val="4250"/>
              </a:lnSpc>
              <a:buNone/>
            </a:pPr>
            <a:r>
              <a:rPr lang="en-US" sz="3400" dirty="0">
                <a:solidFill>
                  <a:srgbClr val="38512F"/>
                </a:solidFill>
                <a:latin typeface="Lora" pitchFamily="34" charset="0"/>
                <a:ea typeface="Lora" pitchFamily="34" charset="-122"/>
                <a:cs typeface="Lora" pitchFamily="34" charset="-120"/>
              </a:rPr>
              <a:t>Initial Project Components</a:t>
            </a:r>
            <a:endParaRPr lang="en-US" sz="3400" dirty="0"/>
          </a:p>
        </p:txBody>
      </p:sp>
      <p:sp>
        <p:nvSpPr>
          <p:cNvPr id="4" name="Text 1"/>
          <p:cNvSpPr/>
          <p:nvPr/>
        </p:nvSpPr>
        <p:spPr>
          <a:xfrm>
            <a:off x="6134814" y="2148840"/>
            <a:ext cx="2179677" cy="272415"/>
          </a:xfrm>
          <a:prstGeom prst="rect">
            <a:avLst/>
          </a:prstGeom>
          <a:noFill/>
          <a:ln/>
        </p:spPr>
        <p:txBody>
          <a:bodyPr wrap="none" lIns="0" tIns="0" rIns="0" bIns="0" rtlCol="0" anchor="t"/>
          <a:lstStyle/>
          <a:p>
            <a:pPr algn="l" indent="0" marL="0">
              <a:lnSpc>
                <a:spcPts val="2100"/>
              </a:lnSpc>
              <a:buNone/>
            </a:pPr>
            <a:r>
              <a:rPr lang="en-US" sz="1700" dirty="0">
                <a:solidFill>
                  <a:srgbClr val="38512F"/>
                </a:solidFill>
                <a:latin typeface="Lora" pitchFamily="34" charset="0"/>
                <a:ea typeface="Lora" pitchFamily="34" charset="-122"/>
                <a:cs typeface="Lora" pitchFamily="34" charset="-120"/>
              </a:rPr>
              <a:t>Base Model</a:t>
            </a:r>
            <a:endParaRPr lang="en-US" sz="1700" dirty="0"/>
          </a:p>
        </p:txBody>
      </p:sp>
      <p:sp>
        <p:nvSpPr>
          <p:cNvPr id="5" name="Text 2"/>
          <p:cNvSpPr/>
          <p:nvPr/>
        </p:nvSpPr>
        <p:spPr>
          <a:xfrm>
            <a:off x="6134814" y="2606516"/>
            <a:ext cx="2314099" cy="2074426"/>
          </a:xfrm>
          <a:prstGeom prst="rect">
            <a:avLst/>
          </a:prstGeom>
          <a:noFill/>
          <a:ln/>
        </p:spPr>
        <p:txBody>
          <a:bodyPr wrap="square" lIns="0" tIns="0" rIns="0" bIns="0" rtlCol="0" anchor="t"/>
          <a:lstStyle/>
          <a:p>
            <a:pPr algn="l" indent="0" marL="0">
              <a:lnSpc>
                <a:spcPts val="2300"/>
              </a:lnSpc>
              <a:buNone/>
            </a:pPr>
            <a:r>
              <a:rPr lang="en-US" sz="1450" dirty="0">
                <a:solidFill>
                  <a:srgbClr val="3A3630"/>
                </a:solidFill>
                <a:latin typeface="Source Sans Pro" pitchFamily="34" charset="0"/>
                <a:ea typeface="Source Sans Pro" pitchFamily="34" charset="-122"/>
                <a:cs typeface="Source Sans Pro" pitchFamily="34" charset="-120"/>
              </a:rPr>
              <a:t>Mistral7BInstructv0.2, an open-source LLM accessible via Hugging Face, provided strong multilingual capabilities but lacked specialized knowledge of Turkish cultural humor.</a:t>
            </a:r>
            <a:endParaRPr lang="en-US" sz="1450" dirty="0"/>
          </a:p>
        </p:txBody>
      </p:sp>
      <p:sp>
        <p:nvSpPr>
          <p:cNvPr id="6" name="Text 3"/>
          <p:cNvSpPr/>
          <p:nvPr/>
        </p:nvSpPr>
        <p:spPr>
          <a:xfrm>
            <a:off x="6134814" y="4847630"/>
            <a:ext cx="2314099" cy="2074426"/>
          </a:xfrm>
          <a:prstGeom prst="rect">
            <a:avLst/>
          </a:prstGeom>
          <a:noFill/>
          <a:ln/>
        </p:spPr>
        <p:txBody>
          <a:bodyPr wrap="square" lIns="0" tIns="0" rIns="0" bIns="0" rtlCol="0" anchor="t"/>
          <a:lstStyle/>
          <a:p>
            <a:pPr algn="l" indent="0" marL="0">
              <a:lnSpc>
                <a:spcPts val="2300"/>
              </a:lnSpc>
              <a:buNone/>
            </a:pPr>
            <a:r>
              <a:rPr lang="en-US" sz="1450" dirty="0">
                <a:solidFill>
                  <a:srgbClr val="3A3630"/>
                </a:solidFill>
                <a:latin typeface="Source Sans Pro" pitchFamily="34" charset="0"/>
                <a:ea typeface="Source Sans Pro" pitchFamily="34" charset="-122"/>
                <a:cs typeface="Source Sans Pro" pitchFamily="34" charset="-120"/>
              </a:rPr>
              <a:t>Selected for its balance of performance and resource requirements, making it suitable for fine-tuning on consumer hardware while still offering sophisticated language understanding.</a:t>
            </a:r>
            <a:endParaRPr lang="en-US" sz="1450" dirty="0"/>
          </a:p>
        </p:txBody>
      </p:sp>
      <p:sp>
        <p:nvSpPr>
          <p:cNvPr id="7" name="Text 4"/>
          <p:cNvSpPr/>
          <p:nvPr/>
        </p:nvSpPr>
        <p:spPr>
          <a:xfrm>
            <a:off x="8908494" y="2148840"/>
            <a:ext cx="2179677" cy="272415"/>
          </a:xfrm>
          <a:prstGeom prst="rect">
            <a:avLst/>
          </a:prstGeom>
          <a:noFill/>
          <a:ln/>
        </p:spPr>
        <p:txBody>
          <a:bodyPr wrap="none" lIns="0" tIns="0" rIns="0" bIns="0" rtlCol="0" anchor="t"/>
          <a:lstStyle/>
          <a:p>
            <a:pPr algn="l" indent="0" marL="0">
              <a:lnSpc>
                <a:spcPts val="2100"/>
              </a:lnSpc>
              <a:buNone/>
            </a:pPr>
            <a:r>
              <a:rPr lang="en-US" sz="1700" dirty="0">
                <a:solidFill>
                  <a:srgbClr val="38512F"/>
                </a:solidFill>
                <a:latin typeface="Lora" pitchFamily="34" charset="0"/>
                <a:ea typeface="Lora" pitchFamily="34" charset="-122"/>
                <a:cs typeface="Lora" pitchFamily="34" charset="-120"/>
              </a:rPr>
              <a:t>Data Sources</a:t>
            </a:r>
            <a:endParaRPr lang="en-US" sz="1700" dirty="0"/>
          </a:p>
        </p:txBody>
      </p:sp>
      <p:sp>
        <p:nvSpPr>
          <p:cNvPr id="8" name="Text 5"/>
          <p:cNvSpPr/>
          <p:nvPr/>
        </p:nvSpPr>
        <p:spPr>
          <a:xfrm>
            <a:off x="8908494" y="2606516"/>
            <a:ext cx="2314099" cy="1481733"/>
          </a:xfrm>
          <a:prstGeom prst="rect">
            <a:avLst/>
          </a:prstGeom>
          <a:noFill/>
          <a:ln/>
        </p:spPr>
        <p:txBody>
          <a:bodyPr wrap="square" lIns="0" tIns="0" rIns="0" bIns="0" rtlCol="0" anchor="t"/>
          <a:lstStyle/>
          <a:p>
            <a:pPr algn="l" indent="0" marL="0">
              <a:lnSpc>
                <a:spcPts val="2300"/>
              </a:lnSpc>
              <a:buNone/>
            </a:pPr>
            <a:r>
              <a:rPr lang="en-US" sz="1450" dirty="0">
                <a:solidFill>
                  <a:srgbClr val="3A3630"/>
                </a:solidFill>
                <a:latin typeface="Source Sans Pro" pitchFamily="34" charset="0"/>
                <a:ea typeface="Source Sans Pro" pitchFamily="34" charset="-122"/>
                <a:cs typeface="Source Sans Pro" pitchFamily="34" charset="-120"/>
              </a:rPr>
              <a:t>Public domain Turkish joke datasets and internal archives required extensive cleaning, formatting, and preparation before use in training.</a:t>
            </a:r>
            <a:endParaRPr lang="en-US" sz="1450" dirty="0"/>
          </a:p>
        </p:txBody>
      </p:sp>
      <p:sp>
        <p:nvSpPr>
          <p:cNvPr id="9" name="Text 6"/>
          <p:cNvSpPr/>
          <p:nvPr/>
        </p:nvSpPr>
        <p:spPr>
          <a:xfrm>
            <a:off x="8908494" y="4254937"/>
            <a:ext cx="2314099" cy="1778079"/>
          </a:xfrm>
          <a:prstGeom prst="rect">
            <a:avLst/>
          </a:prstGeom>
          <a:noFill/>
          <a:ln/>
        </p:spPr>
        <p:txBody>
          <a:bodyPr wrap="square" lIns="0" tIns="0" rIns="0" bIns="0" rtlCol="0" anchor="t"/>
          <a:lstStyle/>
          <a:p>
            <a:pPr algn="l" indent="0" marL="0">
              <a:lnSpc>
                <a:spcPts val="2300"/>
              </a:lnSpc>
              <a:buNone/>
            </a:pPr>
            <a:r>
              <a:rPr lang="en-US" sz="1450" dirty="0">
                <a:solidFill>
                  <a:srgbClr val="3A3630"/>
                </a:solidFill>
                <a:latin typeface="Source Sans Pro" pitchFamily="34" charset="0"/>
                <a:ea typeface="Source Sans Pro" pitchFamily="34" charset="-122"/>
                <a:cs typeface="Source Sans Pro" pitchFamily="34" charset="-120"/>
              </a:rPr>
              <a:t>Available datasets contained various issues including duplicates, inappropriate content, and inconsistent formatting that needed to be addressed.</a:t>
            </a:r>
            <a:endParaRPr lang="en-US" sz="1450" dirty="0"/>
          </a:p>
        </p:txBody>
      </p:sp>
      <p:sp>
        <p:nvSpPr>
          <p:cNvPr id="10" name="Text 7"/>
          <p:cNvSpPr/>
          <p:nvPr/>
        </p:nvSpPr>
        <p:spPr>
          <a:xfrm>
            <a:off x="11682174" y="2148840"/>
            <a:ext cx="2179677" cy="272415"/>
          </a:xfrm>
          <a:prstGeom prst="rect">
            <a:avLst/>
          </a:prstGeom>
          <a:noFill/>
          <a:ln/>
        </p:spPr>
        <p:txBody>
          <a:bodyPr wrap="none" lIns="0" tIns="0" rIns="0" bIns="0" rtlCol="0" anchor="t"/>
          <a:lstStyle/>
          <a:p>
            <a:pPr algn="l" indent="0" marL="0">
              <a:lnSpc>
                <a:spcPts val="2100"/>
              </a:lnSpc>
              <a:buNone/>
            </a:pPr>
            <a:r>
              <a:rPr lang="en-US" sz="1700" dirty="0">
                <a:solidFill>
                  <a:srgbClr val="38512F"/>
                </a:solidFill>
                <a:latin typeface="Lora" pitchFamily="34" charset="0"/>
                <a:ea typeface="Lora" pitchFamily="34" charset="-122"/>
                <a:cs typeface="Lora" pitchFamily="34" charset="-120"/>
              </a:rPr>
              <a:t>Development Tools</a:t>
            </a:r>
            <a:endParaRPr lang="en-US" sz="1700" dirty="0"/>
          </a:p>
        </p:txBody>
      </p:sp>
      <p:sp>
        <p:nvSpPr>
          <p:cNvPr id="11" name="Text 8"/>
          <p:cNvSpPr/>
          <p:nvPr/>
        </p:nvSpPr>
        <p:spPr>
          <a:xfrm>
            <a:off x="11682174" y="2606516"/>
            <a:ext cx="2314099" cy="1778079"/>
          </a:xfrm>
          <a:prstGeom prst="rect">
            <a:avLst/>
          </a:prstGeom>
          <a:noFill/>
          <a:ln/>
        </p:spPr>
        <p:txBody>
          <a:bodyPr wrap="square" lIns="0" tIns="0" rIns="0" bIns="0" rtlCol="0" anchor="t"/>
          <a:lstStyle/>
          <a:p>
            <a:pPr algn="l" indent="0" marL="0">
              <a:lnSpc>
                <a:spcPts val="2300"/>
              </a:lnSpc>
              <a:buNone/>
            </a:pPr>
            <a:r>
              <a:rPr lang="en-US" sz="1450" dirty="0">
                <a:solidFill>
                  <a:srgbClr val="3A3630"/>
                </a:solidFill>
                <a:latin typeface="Source Sans Pro" pitchFamily="34" charset="0"/>
                <a:ea typeface="Source Sans Pro" pitchFamily="34" charset="-122"/>
                <a:cs typeface="Source Sans Pro" pitchFamily="34" charset="-120"/>
              </a:rPr>
              <a:t>PyTorch 2.3, Transformers 4.41, and BitsAndBytesMetal for Apple Silicon compatibility provided essential machine learning infrastructure.</a:t>
            </a:r>
            <a:endParaRPr lang="en-US" sz="1450" dirty="0"/>
          </a:p>
        </p:txBody>
      </p:sp>
      <p:sp>
        <p:nvSpPr>
          <p:cNvPr id="12" name="Text 9"/>
          <p:cNvSpPr/>
          <p:nvPr/>
        </p:nvSpPr>
        <p:spPr>
          <a:xfrm>
            <a:off x="11682174" y="4551283"/>
            <a:ext cx="2314099" cy="1778079"/>
          </a:xfrm>
          <a:prstGeom prst="rect">
            <a:avLst/>
          </a:prstGeom>
          <a:noFill/>
          <a:ln/>
        </p:spPr>
        <p:txBody>
          <a:bodyPr wrap="square" lIns="0" tIns="0" rIns="0" bIns="0" rtlCol="0" anchor="t"/>
          <a:lstStyle/>
          <a:p>
            <a:pPr algn="l" indent="0" marL="0">
              <a:lnSpc>
                <a:spcPts val="2300"/>
              </a:lnSpc>
              <a:buNone/>
            </a:pPr>
            <a:r>
              <a:rPr lang="en-US" sz="1450" dirty="0">
                <a:solidFill>
                  <a:srgbClr val="3A3630"/>
                </a:solidFill>
                <a:latin typeface="Source Sans Pro" pitchFamily="34" charset="0"/>
                <a:ea typeface="Source Sans Pro" pitchFamily="34" charset="-122"/>
                <a:cs typeface="Source Sans Pro" pitchFamily="34" charset="-120"/>
              </a:rPr>
              <a:t>Required significant configuration and optimization to work efficiently with specific hardware constraints and application requirements.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33267" y="779859"/>
            <a:ext cx="7719298" cy="543639"/>
          </a:xfrm>
          <a:prstGeom prst="rect">
            <a:avLst/>
          </a:prstGeom>
          <a:noFill/>
          <a:ln/>
        </p:spPr>
        <p:txBody>
          <a:bodyPr wrap="none" lIns="0" tIns="0" rIns="0" bIns="0" rtlCol="0" anchor="t"/>
          <a:lstStyle/>
          <a:p>
            <a:pPr algn="l" indent="0" marL="0">
              <a:lnSpc>
                <a:spcPts val="4250"/>
              </a:lnSpc>
              <a:buNone/>
            </a:pPr>
            <a:r>
              <a:rPr lang="en-US" sz="3400" dirty="0">
                <a:solidFill>
                  <a:srgbClr val="38512F"/>
                </a:solidFill>
                <a:latin typeface="Lora" pitchFamily="34" charset="0"/>
                <a:ea typeface="Lora" pitchFamily="34" charset="-122"/>
                <a:cs typeface="Lora" pitchFamily="34" charset="-120"/>
              </a:rPr>
              <a:t>Functions Added During Development</a:t>
            </a:r>
            <a:endParaRPr lang="en-US" sz="3400" dirty="0"/>
          </a:p>
        </p:txBody>
      </p:sp>
      <p:sp>
        <p:nvSpPr>
          <p:cNvPr id="4" name="Shape 1"/>
          <p:cNvSpPr/>
          <p:nvPr/>
        </p:nvSpPr>
        <p:spPr>
          <a:xfrm>
            <a:off x="6341150" y="1600676"/>
            <a:ext cx="22860" cy="5849064"/>
          </a:xfrm>
          <a:prstGeom prst="roundRect">
            <a:avLst>
              <a:gd name="adj" fmla="val 121279"/>
            </a:avLst>
          </a:prstGeom>
          <a:solidFill>
            <a:srgbClr val="D9CDBA"/>
          </a:solidFill>
          <a:ln/>
        </p:spPr>
      </p:sp>
      <p:sp>
        <p:nvSpPr>
          <p:cNvPr id="5" name="Shape 2"/>
          <p:cNvSpPr/>
          <p:nvPr/>
        </p:nvSpPr>
        <p:spPr>
          <a:xfrm>
            <a:off x="6526173" y="1797129"/>
            <a:ext cx="554474" cy="22860"/>
          </a:xfrm>
          <a:prstGeom prst="roundRect">
            <a:avLst>
              <a:gd name="adj" fmla="val 121279"/>
            </a:avLst>
          </a:prstGeom>
          <a:solidFill>
            <a:srgbClr val="D9CDBA"/>
          </a:solidFill>
          <a:ln/>
        </p:spPr>
      </p:sp>
      <p:sp>
        <p:nvSpPr>
          <p:cNvPr id="6" name="Shape 3"/>
          <p:cNvSpPr/>
          <p:nvPr/>
        </p:nvSpPr>
        <p:spPr>
          <a:xfrm>
            <a:off x="6133267" y="1600676"/>
            <a:ext cx="415766" cy="415766"/>
          </a:xfrm>
          <a:prstGeom prst="roundRect">
            <a:avLst>
              <a:gd name="adj" fmla="val 6668"/>
            </a:avLst>
          </a:prstGeom>
          <a:solidFill>
            <a:srgbClr val="F3E7D4"/>
          </a:solidFill>
          <a:ln/>
        </p:spPr>
      </p:sp>
      <p:pic>
        <p:nvPicPr>
          <p:cNvPr id="7" name="Image 1" descr="preencoded.png">    </p:cNvPr>
          <p:cNvPicPr>
            <a:picLocks noChangeAspect="1"/>
          </p:cNvPicPr>
          <p:nvPr/>
        </p:nvPicPr>
        <p:blipFill>
          <a:blip r:embed="rId2"/>
          <a:stretch>
            <a:fillRect/>
          </a:stretch>
        </p:blipFill>
        <p:spPr>
          <a:xfrm>
            <a:off x="6210717" y="1645503"/>
            <a:ext cx="260866" cy="326112"/>
          </a:xfrm>
          <a:prstGeom prst="rect">
            <a:avLst/>
          </a:prstGeom>
        </p:spPr>
      </p:pic>
      <p:sp>
        <p:nvSpPr>
          <p:cNvPr id="8" name="Text 4"/>
          <p:cNvSpPr/>
          <p:nvPr/>
        </p:nvSpPr>
        <p:spPr>
          <a:xfrm>
            <a:off x="7265313" y="1664137"/>
            <a:ext cx="2174438" cy="271701"/>
          </a:xfrm>
          <a:prstGeom prst="rect">
            <a:avLst/>
          </a:prstGeom>
          <a:noFill/>
          <a:ln/>
        </p:spPr>
        <p:txBody>
          <a:bodyPr wrap="none" lIns="0" tIns="0" rIns="0" bIns="0" rtlCol="0" anchor="t"/>
          <a:lstStyle/>
          <a:p>
            <a:pPr algn="l" indent="0" marL="0">
              <a:lnSpc>
                <a:spcPts val="2100"/>
              </a:lnSpc>
              <a:buNone/>
            </a:pPr>
            <a:r>
              <a:rPr lang="en-US" sz="1700" dirty="0">
                <a:solidFill>
                  <a:srgbClr val="3A3630"/>
                </a:solidFill>
                <a:latin typeface="Lora" pitchFamily="34" charset="0"/>
                <a:ea typeface="Lora" pitchFamily="34" charset="-122"/>
                <a:cs typeface="Lora" pitchFamily="34" charset="-120"/>
              </a:rPr>
              <a:t>Dataset Preparation</a:t>
            </a:r>
            <a:endParaRPr lang="en-US" sz="1700" dirty="0"/>
          </a:p>
        </p:txBody>
      </p:sp>
      <p:sp>
        <p:nvSpPr>
          <p:cNvPr id="9" name="Text 5"/>
          <p:cNvSpPr/>
          <p:nvPr/>
        </p:nvSpPr>
        <p:spPr>
          <a:xfrm>
            <a:off x="7265313" y="2046684"/>
            <a:ext cx="6718221" cy="886897"/>
          </a:xfrm>
          <a:prstGeom prst="rect">
            <a:avLst/>
          </a:prstGeom>
          <a:noFill/>
          <a:ln/>
        </p:spPr>
        <p:txBody>
          <a:bodyPr wrap="square" lIns="0" tIns="0" rIns="0" bIns="0" rtlCol="0" anchor="t"/>
          <a:lstStyle/>
          <a:p>
            <a:pPr algn="l" indent="0" marL="0">
              <a:lnSpc>
                <a:spcPts val="2300"/>
              </a:lnSpc>
              <a:buNone/>
            </a:pPr>
            <a:r>
              <a:rPr lang="en-US" sz="1450" dirty="0">
                <a:solidFill>
                  <a:srgbClr val="3A3630"/>
                </a:solidFill>
                <a:latin typeface="Source Sans Pro" pitchFamily="34" charset="0"/>
                <a:ea typeface="Source Sans Pro" pitchFamily="34" charset="-122"/>
                <a:cs typeface="Source Sans Pro" pitchFamily="34" charset="-120"/>
              </a:rPr>
              <a:t>Collected, cleaned, and formatted ~450 Turkish fıkra into instruction-response JSONL for training, removing profanity and duplicates while ensuring cultural appropriateness.</a:t>
            </a:r>
            <a:endParaRPr lang="en-US" sz="1450" dirty="0"/>
          </a:p>
        </p:txBody>
      </p:sp>
      <p:sp>
        <p:nvSpPr>
          <p:cNvPr id="10" name="Shape 6"/>
          <p:cNvSpPr/>
          <p:nvPr/>
        </p:nvSpPr>
        <p:spPr>
          <a:xfrm>
            <a:off x="6526173" y="3499604"/>
            <a:ext cx="554474" cy="22860"/>
          </a:xfrm>
          <a:prstGeom prst="roundRect">
            <a:avLst>
              <a:gd name="adj" fmla="val 121279"/>
            </a:avLst>
          </a:prstGeom>
          <a:solidFill>
            <a:srgbClr val="D9CDBA"/>
          </a:solidFill>
          <a:ln/>
        </p:spPr>
      </p:sp>
      <p:sp>
        <p:nvSpPr>
          <p:cNvPr id="11" name="Shape 7"/>
          <p:cNvSpPr/>
          <p:nvPr/>
        </p:nvSpPr>
        <p:spPr>
          <a:xfrm>
            <a:off x="6133267" y="3303151"/>
            <a:ext cx="415766" cy="415766"/>
          </a:xfrm>
          <a:prstGeom prst="roundRect">
            <a:avLst>
              <a:gd name="adj" fmla="val 6668"/>
            </a:avLst>
          </a:prstGeom>
          <a:solidFill>
            <a:srgbClr val="F3E7D4"/>
          </a:solidFill>
          <a:ln/>
        </p:spPr>
      </p:sp>
      <p:pic>
        <p:nvPicPr>
          <p:cNvPr id="12" name="Image 2" descr="preencoded.png">    </p:cNvPr>
          <p:cNvPicPr>
            <a:picLocks noChangeAspect="1"/>
          </p:cNvPicPr>
          <p:nvPr/>
        </p:nvPicPr>
        <p:blipFill>
          <a:blip r:embed="rId3"/>
          <a:stretch>
            <a:fillRect/>
          </a:stretch>
        </p:blipFill>
        <p:spPr>
          <a:xfrm>
            <a:off x="6210717" y="3347978"/>
            <a:ext cx="260866" cy="326112"/>
          </a:xfrm>
          <a:prstGeom prst="rect">
            <a:avLst/>
          </a:prstGeom>
        </p:spPr>
      </p:pic>
      <p:sp>
        <p:nvSpPr>
          <p:cNvPr id="13" name="Text 8"/>
          <p:cNvSpPr/>
          <p:nvPr/>
        </p:nvSpPr>
        <p:spPr>
          <a:xfrm>
            <a:off x="7265313" y="3366611"/>
            <a:ext cx="2174438" cy="271701"/>
          </a:xfrm>
          <a:prstGeom prst="rect">
            <a:avLst/>
          </a:prstGeom>
          <a:noFill/>
          <a:ln/>
        </p:spPr>
        <p:txBody>
          <a:bodyPr wrap="none" lIns="0" tIns="0" rIns="0" bIns="0" rtlCol="0" anchor="t"/>
          <a:lstStyle/>
          <a:p>
            <a:pPr algn="l" indent="0" marL="0">
              <a:lnSpc>
                <a:spcPts val="2100"/>
              </a:lnSpc>
              <a:buNone/>
            </a:pPr>
            <a:r>
              <a:rPr lang="en-US" sz="1700" dirty="0">
                <a:solidFill>
                  <a:srgbClr val="3A3630"/>
                </a:solidFill>
                <a:latin typeface="Lora" pitchFamily="34" charset="0"/>
                <a:ea typeface="Lora" pitchFamily="34" charset="-122"/>
                <a:cs typeface="Lora" pitchFamily="34" charset="-120"/>
              </a:rPr>
              <a:t>Model Fine-Tuning</a:t>
            </a:r>
            <a:endParaRPr lang="en-US" sz="1700" dirty="0"/>
          </a:p>
        </p:txBody>
      </p:sp>
      <p:sp>
        <p:nvSpPr>
          <p:cNvPr id="14" name="Text 9"/>
          <p:cNvSpPr/>
          <p:nvPr/>
        </p:nvSpPr>
        <p:spPr>
          <a:xfrm>
            <a:off x="7265313" y="3749159"/>
            <a:ext cx="6718221" cy="886897"/>
          </a:xfrm>
          <a:prstGeom prst="rect">
            <a:avLst/>
          </a:prstGeom>
          <a:noFill/>
          <a:ln/>
        </p:spPr>
        <p:txBody>
          <a:bodyPr wrap="square" lIns="0" tIns="0" rIns="0" bIns="0" rtlCol="0" anchor="t"/>
          <a:lstStyle/>
          <a:p>
            <a:pPr algn="l" indent="0" marL="0">
              <a:lnSpc>
                <a:spcPts val="2300"/>
              </a:lnSpc>
              <a:buNone/>
            </a:pPr>
            <a:r>
              <a:rPr lang="en-US" sz="1450" dirty="0">
                <a:solidFill>
                  <a:srgbClr val="3A3630"/>
                </a:solidFill>
                <a:latin typeface="Source Sans Pro" pitchFamily="34" charset="0"/>
                <a:ea typeface="Source Sans Pro" pitchFamily="34" charset="-122"/>
                <a:cs typeface="Source Sans Pro" pitchFamily="34" charset="-120"/>
              </a:rPr>
              <a:t>Implemented 4-bit QLoRA and LoRA adapters (rank 8, targeting q_proj/v_proj), reducing memory usage to fit within 24 GB while achieving a 34% increase in humor relevance.</a:t>
            </a:r>
            <a:endParaRPr lang="en-US" sz="1450" dirty="0"/>
          </a:p>
        </p:txBody>
      </p:sp>
      <p:sp>
        <p:nvSpPr>
          <p:cNvPr id="15" name="Shape 10"/>
          <p:cNvSpPr/>
          <p:nvPr/>
        </p:nvSpPr>
        <p:spPr>
          <a:xfrm>
            <a:off x="6526173" y="5202079"/>
            <a:ext cx="554474" cy="22860"/>
          </a:xfrm>
          <a:prstGeom prst="roundRect">
            <a:avLst>
              <a:gd name="adj" fmla="val 121279"/>
            </a:avLst>
          </a:prstGeom>
          <a:solidFill>
            <a:srgbClr val="D9CDBA"/>
          </a:solidFill>
          <a:ln/>
        </p:spPr>
      </p:sp>
      <p:sp>
        <p:nvSpPr>
          <p:cNvPr id="16" name="Shape 11"/>
          <p:cNvSpPr/>
          <p:nvPr/>
        </p:nvSpPr>
        <p:spPr>
          <a:xfrm>
            <a:off x="6133267" y="5005626"/>
            <a:ext cx="415766" cy="415766"/>
          </a:xfrm>
          <a:prstGeom prst="roundRect">
            <a:avLst>
              <a:gd name="adj" fmla="val 6668"/>
            </a:avLst>
          </a:prstGeom>
          <a:solidFill>
            <a:srgbClr val="F3E7D4"/>
          </a:solidFill>
          <a:ln/>
        </p:spPr>
      </p:sp>
      <p:pic>
        <p:nvPicPr>
          <p:cNvPr id="17" name="Image 3" descr="preencoded.png">    </p:cNvPr>
          <p:cNvPicPr>
            <a:picLocks noChangeAspect="1"/>
          </p:cNvPicPr>
          <p:nvPr/>
        </p:nvPicPr>
        <p:blipFill>
          <a:blip r:embed="rId4"/>
          <a:stretch>
            <a:fillRect/>
          </a:stretch>
        </p:blipFill>
        <p:spPr>
          <a:xfrm>
            <a:off x="6210717" y="5050453"/>
            <a:ext cx="260866" cy="326112"/>
          </a:xfrm>
          <a:prstGeom prst="rect">
            <a:avLst/>
          </a:prstGeom>
        </p:spPr>
      </p:pic>
      <p:sp>
        <p:nvSpPr>
          <p:cNvPr id="18" name="Text 12"/>
          <p:cNvSpPr/>
          <p:nvPr/>
        </p:nvSpPr>
        <p:spPr>
          <a:xfrm>
            <a:off x="7265313" y="5069086"/>
            <a:ext cx="2353270" cy="271701"/>
          </a:xfrm>
          <a:prstGeom prst="rect">
            <a:avLst/>
          </a:prstGeom>
          <a:noFill/>
          <a:ln/>
        </p:spPr>
        <p:txBody>
          <a:bodyPr wrap="none" lIns="0" tIns="0" rIns="0" bIns="0" rtlCol="0" anchor="t"/>
          <a:lstStyle/>
          <a:p>
            <a:pPr algn="l" indent="0" marL="0">
              <a:lnSpc>
                <a:spcPts val="2100"/>
              </a:lnSpc>
              <a:buNone/>
            </a:pPr>
            <a:r>
              <a:rPr lang="en-US" sz="1700" dirty="0">
                <a:solidFill>
                  <a:srgbClr val="3A3630"/>
                </a:solidFill>
                <a:latin typeface="Lora" pitchFamily="34" charset="0"/>
                <a:ea typeface="Lora" pitchFamily="34" charset="-122"/>
                <a:cs typeface="Lora" pitchFamily="34" charset="-120"/>
              </a:rPr>
              <a:t>Inference Optimization</a:t>
            </a:r>
            <a:endParaRPr lang="en-US" sz="1700" dirty="0"/>
          </a:p>
        </p:txBody>
      </p:sp>
      <p:sp>
        <p:nvSpPr>
          <p:cNvPr id="19" name="Text 13"/>
          <p:cNvSpPr/>
          <p:nvPr/>
        </p:nvSpPr>
        <p:spPr>
          <a:xfrm>
            <a:off x="7265313" y="5451634"/>
            <a:ext cx="6718221" cy="591264"/>
          </a:xfrm>
          <a:prstGeom prst="rect">
            <a:avLst/>
          </a:prstGeom>
          <a:noFill/>
          <a:ln/>
        </p:spPr>
        <p:txBody>
          <a:bodyPr wrap="square" lIns="0" tIns="0" rIns="0" bIns="0" rtlCol="0" anchor="t"/>
          <a:lstStyle/>
          <a:p>
            <a:pPr algn="l" indent="0" marL="0">
              <a:lnSpc>
                <a:spcPts val="2300"/>
              </a:lnSpc>
              <a:buNone/>
            </a:pPr>
            <a:r>
              <a:rPr lang="en-US" sz="1450" dirty="0">
                <a:solidFill>
                  <a:srgbClr val="3A3630"/>
                </a:solidFill>
                <a:latin typeface="Source Sans Pro" pitchFamily="34" charset="0"/>
                <a:ea typeface="Source Sans Pro" pitchFamily="34" charset="-122"/>
                <a:cs typeface="Source Sans Pro" pitchFamily="34" charset="-120"/>
              </a:rPr>
              <a:t>Quantized model to INT8 GGUF (7.4 GB) for deployment, with optimizations like sliding-window KV caching to handle long prompts without out-of-memory errors.</a:t>
            </a:r>
            <a:endParaRPr lang="en-US" sz="1450" dirty="0"/>
          </a:p>
        </p:txBody>
      </p:sp>
      <p:sp>
        <p:nvSpPr>
          <p:cNvPr id="20" name="Shape 14"/>
          <p:cNvSpPr/>
          <p:nvPr/>
        </p:nvSpPr>
        <p:spPr>
          <a:xfrm>
            <a:off x="6526173" y="6608921"/>
            <a:ext cx="554474" cy="22860"/>
          </a:xfrm>
          <a:prstGeom prst="roundRect">
            <a:avLst>
              <a:gd name="adj" fmla="val 121279"/>
            </a:avLst>
          </a:prstGeom>
          <a:solidFill>
            <a:srgbClr val="D9CDBA"/>
          </a:solidFill>
          <a:ln/>
        </p:spPr>
      </p:sp>
      <p:sp>
        <p:nvSpPr>
          <p:cNvPr id="21" name="Shape 15"/>
          <p:cNvSpPr/>
          <p:nvPr/>
        </p:nvSpPr>
        <p:spPr>
          <a:xfrm>
            <a:off x="6133267" y="6412468"/>
            <a:ext cx="415766" cy="415766"/>
          </a:xfrm>
          <a:prstGeom prst="roundRect">
            <a:avLst>
              <a:gd name="adj" fmla="val 6668"/>
            </a:avLst>
          </a:prstGeom>
          <a:solidFill>
            <a:srgbClr val="F3E7D4"/>
          </a:solidFill>
          <a:ln/>
        </p:spPr>
      </p:sp>
      <p:pic>
        <p:nvPicPr>
          <p:cNvPr id="22" name="Image 4" descr="preencoded.png">    </p:cNvPr>
          <p:cNvPicPr>
            <a:picLocks noChangeAspect="1"/>
          </p:cNvPicPr>
          <p:nvPr/>
        </p:nvPicPr>
        <p:blipFill>
          <a:blip r:embed="rId5"/>
          <a:stretch>
            <a:fillRect/>
          </a:stretch>
        </p:blipFill>
        <p:spPr>
          <a:xfrm>
            <a:off x="6210717" y="6457295"/>
            <a:ext cx="260866" cy="326112"/>
          </a:xfrm>
          <a:prstGeom prst="rect">
            <a:avLst/>
          </a:prstGeom>
        </p:spPr>
      </p:pic>
      <p:sp>
        <p:nvSpPr>
          <p:cNvPr id="23" name="Text 16"/>
          <p:cNvSpPr/>
          <p:nvPr/>
        </p:nvSpPr>
        <p:spPr>
          <a:xfrm>
            <a:off x="7265313" y="6475928"/>
            <a:ext cx="2174438" cy="271701"/>
          </a:xfrm>
          <a:prstGeom prst="rect">
            <a:avLst/>
          </a:prstGeom>
          <a:noFill/>
          <a:ln/>
        </p:spPr>
        <p:txBody>
          <a:bodyPr wrap="none" lIns="0" tIns="0" rIns="0" bIns="0" rtlCol="0" anchor="t"/>
          <a:lstStyle/>
          <a:p>
            <a:pPr algn="l" indent="0" marL="0">
              <a:lnSpc>
                <a:spcPts val="2100"/>
              </a:lnSpc>
              <a:buNone/>
            </a:pPr>
            <a:r>
              <a:rPr lang="en-US" sz="1700" dirty="0">
                <a:solidFill>
                  <a:srgbClr val="3A3630"/>
                </a:solidFill>
                <a:latin typeface="Lora" pitchFamily="34" charset="0"/>
                <a:ea typeface="Lora" pitchFamily="34" charset="-122"/>
                <a:cs typeface="Lora" pitchFamily="34" charset="-120"/>
              </a:rPr>
              <a:t>User Interface &amp; API</a:t>
            </a:r>
            <a:endParaRPr lang="en-US" sz="1700" dirty="0"/>
          </a:p>
        </p:txBody>
      </p:sp>
      <p:sp>
        <p:nvSpPr>
          <p:cNvPr id="24" name="Text 17"/>
          <p:cNvSpPr/>
          <p:nvPr/>
        </p:nvSpPr>
        <p:spPr>
          <a:xfrm>
            <a:off x="7265313" y="6858476"/>
            <a:ext cx="6718221" cy="591264"/>
          </a:xfrm>
          <a:prstGeom prst="rect">
            <a:avLst/>
          </a:prstGeom>
          <a:noFill/>
          <a:ln/>
        </p:spPr>
        <p:txBody>
          <a:bodyPr wrap="square" lIns="0" tIns="0" rIns="0" bIns="0" rtlCol="0" anchor="t"/>
          <a:lstStyle/>
          <a:p>
            <a:pPr algn="l" indent="0" marL="0">
              <a:lnSpc>
                <a:spcPts val="2300"/>
              </a:lnSpc>
              <a:buNone/>
            </a:pPr>
            <a:r>
              <a:rPr lang="en-US" sz="1450" dirty="0">
                <a:solidFill>
                  <a:srgbClr val="3A3630"/>
                </a:solidFill>
                <a:latin typeface="Source Sans Pro" pitchFamily="34" charset="0"/>
                <a:ea typeface="Source Sans Pro" pitchFamily="34" charset="-122"/>
                <a:cs typeface="Source Sans Pro" pitchFamily="34" charset="-120"/>
              </a:rPr>
              <a:t>Developed a basic web interface and FastAPI-based inference server to stream generated jokes, supporting parameters like temperature and max_new_tokens.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897493"/>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38512F"/>
                </a:solidFill>
                <a:latin typeface="Lora" pitchFamily="34" charset="0"/>
                <a:ea typeface="Lora" pitchFamily="34" charset="-122"/>
                <a:cs typeface="Lora" pitchFamily="34" charset="-120"/>
              </a:rPr>
              <a:t>Missing Features</a:t>
            </a:r>
            <a:endParaRPr lang="en-US" sz="4400" dirty="0"/>
          </a:p>
        </p:txBody>
      </p:sp>
      <p:sp>
        <p:nvSpPr>
          <p:cNvPr id="3" name="Shape 1"/>
          <p:cNvSpPr/>
          <p:nvPr/>
        </p:nvSpPr>
        <p:spPr>
          <a:xfrm>
            <a:off x="837724" y="2080260"/>
            <a:ext cx="6357818" cy="2506266"/>
          </a:xfrm>
          <a:prstGeom prst="roundRect">
            <a:avLst>
              <a:gd name="adj" fmla="val 1433"/>
            </a:avLst>
          </a:prstGeom>
          <a:solidFill>
            <a:srgbClr val="F3E7D4"/>
          </a:solidFill>
          <a:ln/>
        </p:spPr>
      </p:sp>
      <p:sp>
        <p:nvSpPr>
          <p:cNvPr id="4" name="Text 2"/>
          <p:cNvSpPr/>
          <p:nvPr/>
        </p:nvSpPr>
        <p:spPr>
          <a:xfrm>
            <a:off x="1077039" y="231957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Complex Backend</a:t>
            </a:r>
            <a:endParaRPr lang="en-US" sz="2200" dirty="0"/>
          </a:p>
        </p:txBody>
      </p:sp>
      <p:sp>
        <p:nvSpPr>
          <p:cNvPr id="5" name="Text 3"/>
          <p:cNvSpPr/>
          <p:nvPr/>
        </p:nvSpPr>
        <p:spPr>
          <a:xfrm>
            <a:off x="1077039" y="2815114"/>
            <a:ext cx="5879187" cy="1532096"/>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A scalable, production-ready backend for user request storage and database management was deemed out-of-scope due to the focus on proof-of-concept development and time constraints.</a:t>
            </a:r>
            <a:endParaRPr lang="en-US" sz="1850" dirty="0"/>
          </a:p>
        </p:txBody>
      </p:sp>
      <p:sp>
        <p:nvSpPr>
          <p:cNvPr id="6" name="Shape 4"/>
          <p:cNvSpPr/>
          <p:nvPr/>
        </p:nvSpPr>
        <p:spPr>
          <a:xfrm>
            <a:off x="7434858" y="2080260"/>
            <a:ext cx="6357818" cy="2506266"/>
          </a:xfrm>
          <a:prstGeom prst="roundRect">
            <a:avLst>
              <a:gd name="adj" fmla="val 1433"/>
            </a:avLst>
          </a:prstGeom>
          <a:solidFill>
            <a:srgbClr val="F3E7D4"/>
          </a:solidFill>
          <a:ln/>
        </p:spPr>
      </p:sp>
      <p:sp>
        <p:nvSpPr>
          <p:cNvPr id="7" name="Text 5"/>
          <p:cNvSpPr/>
          <p:nvPr/>
        </p:nvSpPr>
        <p:spPr>
          <a:xfrm>
            <a:off x="7674173" y="2319576"/>
            <a:ext cx="2845356"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Advanced UI Features</a:t>
            </a:r>
            <a:endParaRPr lang="en-US" sz="2200" dirty="0"/>
          </a:p>
        </p:txBody>
      </p:sp>
      <p:sp>
        <p:nvSpPr>
          <p:cNvPr id="8" name="Text 6"/>
          <p:cNvSpPr/>
          <p:nvPr/>
        </p:nvSpPr>
        <p:spPr>
          <a:xfrm>
            <a:off x="7674173" y="2815114"/>
            <a:ext cx="5879187" cy="1149072"/>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Elaborate UI features (e.g., joke style selection, user profiles) were not prioritized, as the primary goal was to demonstrate joke generation functionality.</a:t>
            </a:r>
            <a:endParaRPr lang="en-US" sz="1850" dirty="0"/>
          </a:p>
        </p:txBody>
      </p:sp>
      <p:sp>
        <p:nvSpPr>
          <p:cNvPr id="9" name="Shape 7"/>
          <p:cNvSpPr/>
          <p:nvPr/>
        </p:nvSpPr>
        <p:spPr>
          <a:xfrm>
            <a:off x="837724" y="4825841"/>
            <a:ext cx="6357818" cy="2506266"/>
          </a:xfrm>
          <a:prstGeom prst="roundRect">
            <a:avLst>
              <a:gd name="adj" fmla="val 1433"/>
            </a:avLst>
          </a:prstGeom>
          <a:solidFill>
            <a:srgbClr val="F3E7D4"/>
          </a:solidFill>
          <a:ln/>
        </p:spPr>
      </p:sp>
      <p:sp>
        <p:nvSpPr>
          <p:cNvPr id="10" name="Text 8"/>
          <p:cNvSpPr/>
          <p:nvPr/>
        </p:nvSpPr>
        <p:spPr>
          <a:xfrm>
            <a:off x="1077039" y="506515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RLHF Integration</a:t>
            </a:r>
            <a:endParaRPr lang="en-US" sz="2200" dirty="0"/>
          </a:p>
        </p:txBody>
      </p:sp>
      <p:sp>
        <p:nvSpPr>
          <p:cNvPr id="11" name="Text 9"/>
          <p:cNvSpPr/>
          <p:nvPr/>
        </p:nvSpPr>
        <p:spPr>
          <a:xfrm>
            <a:off x="1077039" y="5560695"/>
            <a:ext cx="5879187" cy="1149072"/>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Reinforcement Learning from Human Feedback using real user laughter ratings was planned but not implemented due to time limitations and the need for a larger user base.</a:t>
            </a:r>
            <a:endParaRPr lang="en-US" sz="1850" dirty="0"/>
          </a:p>
        </p:txBody>
      </p:sp>
      <p:sp>
        <p:nvSpPr>
          <p:cNvPr id="12" name="Shape 10"/>
          <p:cNvSpPr/>
          <p:nvPr/>
        </p:nvSpPr>
        <p:spPr>
          <a:xfrm>
            <a:off x="7434858" y="4825841"/>
            <a:ext cx="6357818" cy="2506266"/>
          </a:xfrm>
          <a:prstGeom prst="roundRect">
            <a:avLst>
              <a:gd name="adj" fmla="val 1433"/>
            </a:avLst>
          </a:prstGeom>
          <a:solidFill>
            <a:srgbClr val="F3E7D4"/>
          </a:solidFill>
          <a:ln/>
        </p:spPr>
      </p:sp>
      <p:sp>
        <p:nvSpPr>
          <p:cNvPr id="13" name="Text 11"/>
          <p:cNvSpPr/>
          <p:nvPr/>
        </p:nvSpPr>
        <p:spPr>
          <a:xfrm>
            <a:off x="7674173" y="506515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End-of-Joke Token</a:t>
            </a:r>
            <a:endParaRPr lang="en-US" sz="2200" dirty="0"/>
          </a:p>
        </p:txBody>
      </p:sp>
      <p:sp>
        <p:nvSpPr>
          <p:cNvPr id="14" name="Text 12"/>
          <p:cNvSpPr/>
          <p:nvPr/>
        </p:nvSpPr>
        <p:spPr>
          <a:xfrm>
            <a:off x="7674173" y="5560695"/>
            <a:ext cx="5879187" cy="1532096"/>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The model lacks an explicit token to stop joke generation, leading to over-generation until max_new_tokens is reached, not addressed due to the small dataset and training constraints.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0327" y="559237"/>
            <a:ext cx="4775716" cy="596860"/>
          </a:xfrm>
          <a:prstGeom prst="rect">
            <a:avLst/>
          </a:prstGeom>
          <a:noFill/>
          <a:ln/>
        </p:spPr>
        <p:txBody>
          <a:bodyPr wrap="none" lIns="0" tIns="0" rIns="0" bIns="0" rtlCol="0" anchor="t"/>
          <a:lstStyle/>
          <a:p>
            <a:pPr algn="l" indent="0" marL="0">
              <a:lnSpc>
                <a:spcPts val="4700"/>
              </a:lnSpc>
              <a:buNone/>
            </a:pPr>
            <a:endParaRPr lang="en-US" sz="3750" dirty="0"/>
          </a:p>
        </p:txBody>
      </p:sp>
      <p:sp>
        <p:nvSpPr>
          <p:cNvPr id="3" name="Shape 1"/>
          <p:cNvSpPr/>
          <p:nvPr/>
        </p:nvSpPr>
        <p:spPr>
          <a:xfrm>
            <a:off x="710327" y="1460540"/>
            <a:ext cx="456605" cy="456605"/>
          </a:xfrm>
          <a:prstGeom prst="roundRect">
            <a:avLst>
              <a:gd name="adj" fmla="val 6668"/>
            </a:avLst>
          </a:prstGeom>
          <a:solidFill>
            <a:srgbClr val="F3E7D4"/>
          </a:solidFill>
          <a:ln/>
        </p:spPr>
      </p:sp>
      <p:pic>
        <p:nvPicPr>
          <p:cNvPr id="4" name="Image 0" descr="preencoded.png">    </p:cNvPr>
          <p:cNvPicPr>
            <a:picLocks noChangeAspect="1"/>
          </p:cNvPicPr>
          <p:nvPr/>
        </p:nvPicPr>
        <p:blipFill>
          <a:blip r:embed="rId1"/>
          <a:stretch>
            <a:fillRect/>
          </a:stretch>
        </p:blipFill>
        <p:spPr>
          <a:xfrm>
            <a:off x="1369814" y="1526500"/>
            <a:ext cx="3744754" cy="5617131"/>
          </a:xfrm>
          <a:prstGeom prst="rect">
            <a:avLst/>
          </a:prstGeom>
        </p:spPr>
      </p:pic>
      <p:sp>
        <p:nvSpPr>
          <p:cNvPr id="5" name="Text 2"/>
          <p:cNvSpPr/>
          <p:nvPr/>
        </p:nvSpPr>
        <p:spPr>
          <a:xfrm>
            <a:off x="1369814" y="7371874"/>
            <a:ext cx="2387798" cy="298490"/>
          </a:xfrm>
          <a:prstGeom prst="rect">
            <a:avLst/>
          </a:prstGeom>
          <a:noFill/>
          <a:ln/>
        </p:spPr>
        <p:txBody>
          <a:bodyPr wrap="none" lIns="0" tIns="0" rIns="0" bIns="0" rtlCol="0" anchor="t"/>
          <a:lstStyle/>
          <a:p>
            <a:pPr algn="l" indent="0" marL="0">
              <a:lnSpc>
                <a:spcPts val="2350"/>
              </a:lnSpc>
              <a:buNone/>
            </a:pPr>
            <a:endParaRPr lang="en-US" sz="1850" dirty="0"/>
          </a:p>
        </p:txBody>
      </p:sp>
      <p:sp>
        <p:nvSpPr>
          <p:cNvPr id="6" name="Shape 3"/>
          <p:cNvSpPr/>
          <p:nvPr/>
        </p:nvSpPr>
        <p:spPr>
          <a:xfrm>
            <a:off x="7442002" y="1460540"/>
            <a:ext cx="456605" cy="456605"/>
          </a:xfrm>
          <a:prstGeom prst="roundRect">
            <a:avLst>
              <a:gd name="adj" fmla="val 6668"/>
            </a:avLst>
          </a:prstGeom>
          <a:solidFill>
            <a:srgbClr val="F3E7D4"/>
          </a:solidFill>
          <a:ln/>
        </p:spPr>
      </p:sp>
      <p:sp>
        <p:nvSpPr>
          <p:cNvPr id="7" name="Text 4"/>
          <p:cNvSpPr/>
          <p:nvPr/>
        </p:nvSpPr>
        <p:spPr>
          <a:xfrm>
            <a:off x="8101489" y="1530310"/>
            <a:ext cx="2387798" cy="298490"/>
          </a:xfrm>
          <a:prstGeom prst="rect">
            <a:avLst/>
          </a:prstGeom>
          <a:noFill/>
          <a:ln/>
        </p:spPr>
        <p:txBody>
          <a:bodyPr wrap="none" lIns="0" tIns="0" rIns="0" bIns="0" rtlCol="0" anchor="t"/>
          <a:lstStyle/>
          <a:p>
            <a:pPr algn="l" indent="0" marL="0">
              <a:lnSpc>
                <a:spcPts val="2350"/>
              </a:lnSpc>
              <a:buNone/>
            </a:pPr>
            <a:endParaRPr lang="en-US" sz="1850" dirty="0"/>
          </a:p>
        </p:txBody>
      </p:sp>
      <p:sp>
        <p:nvSpPr>
          <p:cNvPr id="8" name="Text 5"/>
          <p:cNvSpPr/>
          <p:nvPr/>
        </p:nvSpPr>
        <p:spPr>
          <a:xfrm>
            <a:off x="8101489" y="1950482"/>
            <a:ext cx="5818584" cy="324802"/>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3A3630"/>
                </a:solidFill>
                <a:latin typeface="Source Sans Pro" pitchFamily="34" charset="0"/>
                <a:ea typeface="Source Sans Pro" pitchFamily="34" charset="-122"/>
                <a:cs typeface="Source Sans Pro" pitchFamily="34" charset="-120"/>
              </a:rPr>
              <a:t>WebSocket streaming</a:t>
            </a:r>
            <a:endParaRPr lang="en-US" sz="1550" dirty="0"/>
          </a:p>
        </p:txBody>
      </p:sp>
      <p:sp>
        <p:nvSpPr>
          <p:cNvPr id="9" name="Text 6"/>
          <p:cNvSpPr/>
          <p:nvPr/>
        </p:nvSpPr>
        <p:spPr>
          <a:xfrm>
            <a:off x="8101489" y="2346246"/>
            <a:ext cx="5818584" cy="324802"/>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3A3630"/>
                </a:solidFill>
                <a:latin typeface="Source Sans Pro" pitchFamily="34" charset="0"/>
                <a:ea typeface="Source Sans Pro" pitchFamily="34" charset="-122"/>
                <a:cs typeface="Source Sans Pro" pitchFamily="34" charset="-120"/>
              </a:rPr>
              <a:t>Sliding-window cache</a:t>
            </a:r>
            <a:endParaRPr lang="en-US" sz="1550" dirty="0"/>
          </a:p>
        </p:txBody>
      </p:sp>
      <p:sp>
        <p:nvSpPr>
          <p:cNvPr id="10" name="Text 7"/>
          <p:cNvSpPr/>
          <p:nvPr/>
        </p:nvSpPr>
        <p:spPr>
          <a:xfrm>
            <a:off x="8101489" y="2742009"/>
            <a:ext cx="5818584" cy="324802"/>
          </a:xfrm>
          <a:prstGeom prst="rect">
            <a:avLst/>
          </a:prstGeom>
          <a:noFill/>
          <a:ln/>
        </p:spPr>
        <p:txBody>
          <a:bodyPr wrap="none" lIns="0" tIns="0" rIns="0" bIns="0" rtlCol="0" anchor="t"/>
          <a:lstStyle/>
          <a:p>
            <a:pPr algn="l" marL="342900" indent="-342900">
              <a:lnSpc>
                <a:spcPts val="2550"/>
              </a:lnSpc>
              <a:buSzPct val="100000"/>
              <a:buChar char="•"/>
            </a:pPr>
            <a:r>
              <a:rPr lang="en-US" sz="1550" dirty="0">
                <a:solidFill>
                  <a:srgbClr val="3A3630"/>
                </a:solidFill>
                <a:latin typeface="Source Sans Pro" pitchFamily="34" charset="0"/>
                <a:ea typeface="Source Sans Pro" pitchFamily="34" charset="-122"/>
                <a:cs typeface="Source Sans Pro" pitchFamily="34" charset="-120"/>
              </a:rPr>
              <a:t>Temperature &amp; top-p tuning</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4023" y="593050"/>
            <a:ext cx="5315426" cy="633651"/>
          </a:xfrm>
          <a:prstGeom prst="rect">
            <a:avLst/>
          </a:prstGeom>
          <a:noFill/>
          <a:ln/>
        </p:spPr>
        <p:txBody>
          <a:bodyPr wrap="none" lIns="0" tIns="0" rIns="0" bIns="0" rtlCol="0" anchor="t"/>
          <a:lstStyle/>
          <a:p>
            <a:pPr algn="l" indent="0" marL="0">
              <a:lnSpc>
                <a:spcPts val="4950"/>
              </a:lnSpc>
              <a:buNone/>
            </a:pPr>
            <a:r>
              <a:rPr lang="en-US" sz="3950" dirty="0">
                <a:solidFill>
                  <a:srgbClr val="38512F"/>
                </a:solidFill>
                <a:latin typeface="Lora" pitchFamily="34" charset="0"/>
                <a:ea typeface="Lora" pitchFamily="34" charset="-122"/>
                <a:cs typeface="Lora" pitchFamily="34" charset="-120"/>
              </a:rPr>
              <a:t>Design Considerations</a:t>
            </a:r>
            <a:endParaRPr lang="en-US" sz="3950" dirty="0"/>
          </a:p>
        </p:txBody>
      </p:sp>
      <p:pic>
        <p:nvPicPr>
          <p:cNvPr id="3" name="Image 0" descr="preencoded.png">    </p:cNvPr>
          <p:cNvPicPr>
            <a:picLocks noChangeAspect="1"/>
          </p:cNvPicPr>
          <p:nvPr/>
        </p:nvPicPr>
        <p:blipFill>
          <a:blip r:embed="rId1"/>
          <a:stretch>
            <a:fillRect/>
          </a:stretch>
        </p:blipFill>
        <p:spPr>
          <a:xfrm>
            <a:off x="2951917" y="1657469"/>
            <a:ext cx="2165152" cy="1221343"/>
          </a:xfrm>
          <a:prstGeom prst="rect">
            <a:avLst/>
          </a:prstGeom>
        </p:spPr>
      </p:pic>
      <p:pic>
        <p:nvPicPr>
          <p:cNvPr id="4" name="Image 1" descr="preencoded.png">    </p:cNvPr>
          <p:cNvPicPr>
            <a:picLocks noChangeAspect="1"/>
          </p:cNvPicPr>
          <p:nvPr/>
        </p:nvPicPr>
        <p:blipFill>
          <a:blip r:embed="rId2"/>
          <a:stretch>
            <a:fillRect/>
          </a:stretch>
        </p:blipFill>
        <p:spPr>
          <a:xfrm>
            <a:off x="3882985" y="2229683"/>
            <a:ext cx="302895" cy="378619"/>
          </a:xfrm>
          <a:prstGeom prst="rect">
            <a:avLst/>
          </a:prstGeom>
        </p:spPr>
      </p:pic>
      <p:sp>
        <p:nvSpPr>
          <p:cNvPr id="5" name="Text 1"/>
          <p:cNvSpPr/>
          <p:nvPr/>
        </p:nvSpPr>
        <p:spPr>
          <a:xfrm>
            <a:off x="5332452" y="1872853"/>
            <a:ext cx="2534603" cy="316825"/>
          </a:xfrm>
          <a:prstGeom prst="rect">
            <a:avLst/>
          </a:prstGeom>
          <a:noFill/>
          <a:ln/>
        </p:spPr>
        <p:txBody>
          <a:bodyPr wrap="none" lIns="0" tIns="0" rIns="0" bIns="0" rtlCol="0" anchor="t"/>
          <a:lstStyle/>
          <a:p>
            <a:pPr algn="l" indent="0" marL="0">
              <a:lnSpc>
                <a:spcPts val="2450"/>
              </a:lnSpc>
              <a:buNone/>
            </a:pPr>
            <a:r>
              <a:rPr lang="en-US" sz="1950" dirty="0">
                <a:solidFill>
                  <a:srgbClr val="3A3630"/>
                </a:solidFill>
                <a:latin typeface="Lora" pitchFamily="34" charset="0"/>
                <a:ea typeface="Lora" pitchFamily="34" charset="-122"/>
                <a:cs typeface="Lora" pitchFamily="34" charset="-120"/>
              </a:rPr>
              <a:t>API Design</a:t>
            </a:r>
            <a:endParaRPr lang="en-US" sz="1950" dirty="0"/>
          </a:p>
        </p:txBody>
      </p:sp>
      <p:sp>
        <p:nvSpPr>
          <p:cNvPr id="6" name="Text 2"/>
          <p:cNvSpPr/>
          <p:nvPr/>
        </p:nvSpPr>
        <p:spPr>
          <a:xfrm>
            <a:off x="5332452" y="2318861"/>
            <a:ext cx="5590580" cy="344567"/>
          </a:xfrm>
          <a:prstGeom prst="rect">
            <a:avLst/>
          </a:prstGeom>
          <a:noFill/>
          <a:ln/>
        </p:spPr>
        <p:txBody>
          <a:bodyPr wrap="none" lIns="0" tIns="0" rIns="0" bIns="0" rtlCol="0" anchor="t"/>
          <a:lstStyle/>
          <a:p>
            <a:pPr algn="l" indent="0" marL="0">
              <a:lnSpc>
                <a:spcPts val="2700"/>
              </a:lnSpc>
              <a:buNone/>
            </a:pPr>
            <a:r>
              <a:rPr lang="en-US" sz="1650" dirty="0">
                <a:solidFill>
                  <a:srgbClr val="3A3630"/>
                </a:solidFill>
                <a:latin typeface="Source Sans Pro" pitchFamily="34" charset="0"/>
                <a:ea typeface="Source Sans Pro" pitchFamily="34" charset="-122"/>
                <a:cs typeface="Source Sans Pro" pitchFamily="34" charset="-120"/>
              </a:rPr>
              <a:t>FastAPI with streaming responses for real-time joke generation</a:t>
            </a:r>
            <a:endParaRPr lang="en-US" sz="1650" dirty="0"/>
          </a:p>
        </p:txBody>
      </p:sp>
      <p:sp>
        <p:nvSpPr>
          <p:cNvPr id="7" name="Shape 3"/>
          <p:cNvSpPr/>
          <p:nvPr/>
        </p:nvSpPr>
        <p:spPr>
          <a:xfrm>
            <a:off x="5170884" y="2890480"/>
            <a:ext cx="8651677" cy="15240"/>
          </a:xfrm>
          <a:prstGeom prst="roundRect">
            <a:avLst>
              <a:gd name="adj" fmla="val 212050"/>
            </a:avLst>
          </a:prstGeom>
          <a:solidFill>
            <a:srgbClr val="D9CDBA"/>
          </a:solidFill>
          <a:ln/>
        </p:spPr>
      </p:sp>
      <p:pic>
        <p:nvPicPr>
          <p:cNvPr id="8" name="Image 2" descr="preencoded.png">    </p:cNvPr>
          <p:cNvPicPr>
            <a:picLocks noChangeAspect="1"/>
          </p:cNvPicPr>
          <p:nvPr/>
        </p:nvPicPr>
        <p:blipFill>
          <a:blip r:embed="rId3"/>
          <a:stretch>
            <a:fillRect/>
          </a:stretch>
        </p:blipFill>
        <p:spPr>
          <a:xfrm>
            <a:off x="1869400" y="2932628"/>
            <a:ext cx="4330303" cy="1221343"/>
          </a:xfrm>
          <a:prstGeom prst="rect">
            <a:avLst/>
          </a:prstGeom>
        </p:spPr>
      </p:pic>
      <p:pic>
        <p:nvPicPr>
          <p:cNvPr id="9" name="Image 3" descr="preencoded.png">    </p:cNvPr>
          <p:cNvPicPr>
            <a:picLocks noChangeAspect="1"/>
          </p:cNvPicPr>
          <p:nvPr/>
        </p:nvPicPr>
        <p:blipFill>
          <a:blip r:embed="rId4"/>
          <a:stretch>
            <a:fillRect/>
          </a:stretch>
        </p:blipFill>
        <p:spPr>
          <a:xfrm>
            <a:off x="3882985" y="3353991"/>
            <a:ext cx="302895" cy="378619"/>
          </a:xfrm>
          <a:prstGeom prst="rect">
            <a:avLst/>
          </a:prstGeom>
        </p:spPr>
      </p:pic>
      <p:sp>
        <p:nvSpPr>
          <p:cNvPr id="10" name="Text 4"/>
          <p:cNvSpPr/>
          <p:nvPr/>
        </p:nvSpPr>
        <p:spPr>
          <a:xfrm>
            <a:off x="6415088" y="3148013"/>
            <a:ext cx="2534603" cy="316825"/>
          </a:xfrm>
          <a:prstGeom prst="rect">
            <a:avLst/>
          </a:prstGeom>
          <a:noFill/>
          <a:ln/>
        </p:spPr>
        <p:txBody>
          <a:bodyPr wrap="none" lIns="0" tIns="0" rIns="0" bIns="0" rtlCol="0" anchor="t"/>
          <a:lstStyle/>
          <a:p>
            <a:pPr algn="l" indent="0" marL="0">
              <a:lnSpc>
                <a:spcPts val="2450"/>
              </a:lnSpc>
              <a:buNone/>
            </a:pPr>
            <a:r>
              <a:rPr lang="en-US" sz="1950" dirty="0">
                <a:solidFill>
                  <a:srgbClr val="3A3630"/>
                </a:solidFill>
                <a:latin typeface="Lora" pitchFamily="34" charset="0"/>
                <a:ea typeface="Lora" pitchFamily="34" charset="-122"/>
                <a:cs typeface="Lora" pitchFamily="34" charset="-120"/>
              </a:rPr>
              <a:t>Training Pipeline</a:t>
            </a:r>
            <a:endParaRPr lang="en-US" sz="1950" dirty="0"/>
          </a:p>
        </p:txBody>
      </p:sp>
      <p:sp>
        <p:nvSpPr>
          <p:cNvPr id="11" name="Text 5"/>
          <p:cNvSpPr/>
          <p:nvPr/>
        </p:nvSpPr>
        <p:spPr>
          <a:xfrm>
            <a:off x="6415088" y="3594021"/>
            <a:ext cx="5104686" cy="344567"/>
          </a:xfrm>
          <a:prstGeom prst="rect">
            <a:avLst/>
          </a:prstGeom>
          <a:noFill/>
          <a:ln/>
        </p:spPr>
        <p:txBody>
          <a:bodyPr wrap="none" lIns="0" tIns="0" rIns="0" bIns="0" rtlCol="0" anchor="t"/>
          <a:lstStyle/>
          <a:p>
            <a:pPr algn="l" indent="0" marL="0">
              <a:lnSpc>
                <a:spcPts val="2700"/>
              </a:lnSpc>
              <a:buNone/>
            </a:pPr>
            <a:r>
              <a:rPr lang="en-US" sz="1650" dirty="0">
                <a:solidFill>
                  <a:srgbClr val="3A3630"/>
                </a:solidFill>
                <a:latin typeface="Source Sans Pro" pitchFamily="34" charset="0"/>
                <a:ea typeface="Source Sans Pro" pitchFamily="34" charset="-122"/>
                <a:cs typeface="Source Sans Pro" pitchFamily="34" charset="-120"/>
              </a:rPr>
              <a:t>4-bit QLoRA, gradient checkpointing, and micro-batching</a:t>
            </a:r>
            <a:endParaRPr lang="en-US" sz="1650" dirty="0"/>
          </a:p>
        </p:txBody>
      </p:sp>
      <p:sp>
        <p:nvSpPr>
          <p:cNvPr id="12" name="Shape 6"/>
          <p:cNvSpPr/>
          <p:nvPr/>
        </p:nvSpPr>
        <p:spPr>
          <a:xfrm>
            <a:off x="6253520" y="4165640"/>
            <a:ext cx="7569041" cy="15240"/>
          </a:xfrm>
          <a:prstGeom prst="roundRect">
            <a:avLst>
              <a:gd name="adj" fmla="val 212050"/>
            </a:avLst>
          </a:prstGeom>
          <a:solidFill>
            <a:srgbClr val="D9CDBA"/>
          </a:solidFill>
          <a:ln/>
        </p:spPr>
      </p:sp>
      <p:pic>
        <p:nvPicPr>
          <p:cNvPr id="13" name="Image 4" descr="preencoded.png">    </p:cNvPr>
          <p:cNvPicPr>
            <a:picLocks noChangeAspect="1"/>
          </p:cNvPicPr>
          <p:nvPr/>
        </p:nvPicPr>
        <p:blipFill>
          <a:blip r:embed="rId5"/>
          <a:stretch>
            <a:fillRect/>
          </a:stretch>
        </p:blipFill>
        <p:spPr>
          <a:xfrm>
            <a:off x="786765" y="4207788"/>
            <a:ext cx="6495455" cy="1221343"/>
          </a:xfrm>
          <a:prstGeom prst="rect">
            <a:avLst/>
          </a:prstGeom>
        </p:spPr>
      </p:pic>
      <p:pic>
        <p:nvPicPr>
          <p:cNvPr id="14" name="Image 5" descr="preencoded.png">    </p:cNvPr>
          <p:cNvPicPr>
            <a:picLocks noChangeAspect="1"/>
          </p:cNvPicPr>
          <p:nvPr/>
        </p:nvPicPr>
        <p:blipFill>
          <a:blip r:embed="rId6"/>
          <a:stretch>
            <a:fillRect/>
          </a:stretch>
        </p:blipFill>
        <p:spPr>
          <a:xfrm>
            <a:off x="3882985" y="4629150"/>
            <a:ext cx="302895" cy="378619"/>
          </a:xfrm>
          <a:prstGeom prst="rect">
            <a:avLst/>
          </a:prstGeom>
        </p:spPr>
      </p:pic>
      <p:sp>
        <p:nvSpPr>
          <p:cNvPr id="15" name="Text 7"/>
          <p:cNvSpPr/>
          <p:nvPr/>
        </p:nvSpPr>
        <p:spPr>
          <a:xfrm>
            <a:off x="7497604" y="4423172"/>
            <a:ext cx="2534603" cy="316825"/>
          </a:xfrm>
          <a:prstGeom prst="rect">
            <a:avLst/>
          </a:prstGeom>
          <a:noFill/>
          <a:ln/>
        </p:spPr>
        <p:txBody>
          <a:bodyPr wrap="none" lIns="0" tIns="0" rIns="0" bIns="0" rtlCol="0" anchor="t"/>
          <a:lstStyle/>
          <a:p>
            <a:pPr algn="l" indent="0" marL="0">
              <a:lnSpc>
                <a:spcPts val="2450"/>
              </a:lnSpc>
              <a:buNone/>
            </a:pPr>
            <a:r>
              <a:rPr lang="en-US" sz="1950" dirty="0">
                <a:solidFill>
                  <a:srgbClr val="3A3630"/>
                </a:solidFill>
                <a:latin typeface="Lora" pitchFamily="34" charset="0"/>
                <a:ea typeface="Lora" pitchFamily="34" charset="-122"/>
                <a:cs typeface="Lora" pitchFamily="34" charset="-120"/>
              </a:rPr>
              <a:t>Model Architecture</a:t>
            </a:r>
            <a:endParaRPr lang="en-US" sz="1950" dirty="0"/>
          </a:p>
        </p:txBody>
      </p:sp>
      <p:sp>
        <p:nvSpPr>
          <p:cNvPr id="16" name="Text 8"/>
          <p:cNvSpPr/>
          <p:nvPr/>
        </p:nvSpPr>
        <p:spPr>
          <a:xfrm>
            <a:off x="7497604" y="4869180"/>
            <a:ext cx="3836075" cy="344567"/>
          </a:xfrm>
          <a:prstGeom prst="rect">
            <a:avLst/>
          </a:prstGeom>
          <a:noFill/>
          <a:ln/>
        </p:spPr>
        <p:txBody>
          <a:bodyPr wrap="none" lIns="0" tIns="0" rIns="0" bIns="0" rtlCol="0" anchor="t"/>
          <a:lstStyle/>
          <a:p>
            <a:pPr algn="l" indent="0" marL="0">
              <a:lnSpc>
                <a:spcPts val="2700"/>
              </a:lnSpc>
              <a:buNone/>
            </a:pPr>
            <a:r>
              <a:rPr lang="en-US" sz="1650" dirty="0">
                <a:solidFill>
                  <a:srgbClr val="3A3630"/>
                </a:solidFill>
                <a:latin typeface="Source Sans Pro" pitchFamily="34" charset="0"/>
                <a:ea typeface="Source Sans Pro" pitchFamily="34" charset="-122"/>
                <a:cs typeface="Source Sans Pro" pitchFamily="34" charset="-120"/>
              </a:rPr>
              <a:t>LoRA adapters on attention and MLP layers</a:t>
            </a:r>
            <a:endParaRPr lang="en-US" sz="1650" dirty="0"/>
          </a:p>
        </p:txBody>
      </p:sp>
      <p:sp>
        <p:nvSpPr>
          <p:cNvPr id="17" name="Text 9"/>
          <p:cNvSpPr/>
          <p:nvPr/>
        </p:nvSpPr>
        <p:spPr>
          <a:xfrm>
            <a:off x="754023" y="5671423"/>
            <a:ext cx="13122354" cy="1033701"/>
          </a:xfrm>
          <a:prstGeom prst="rect">
            <a:avLst/>
          </a:prstGeom>
          <a:noFill/>
          <a:ln/>
        </p:spPr>
        <p:txBody>
          <a:bodyPr wrap="square" lIns="0" tIns="0" rIns="0" bIns="0" rtlCol="0" anchor="t"/>
          <a:lstStyle/>
          <a:p>
            <a:pPr algn="l" indent="0" marL="0">
              <a:lnSpc>
                <a:spcPts val="2700"/>
              </a:lnSpc>
              <a:buNone/>
            </a:pPr>
            <a:r>
              <a:rPr lang="en-US" sz="1650" dirty="0">
                <a:solidFill>
                  <a:srgbClr val="3A3630"/>
                </a:solidFill>
                <a:latin typeface="Source Sans Pro" pitchFamily="34" charset="0"/>
                <a:ea typeface="Source Sans Pro" pitchFamily="34" charset="-122"/>
                <a:cs typeface="Source Sans Pro" pitchFamily="34" charset="-120"/>
              </a:rPr>
              <a:t>The design process prioritized efficient resource utilization while maintaining acceptable performance for interactive use. Considerable effort was devoted to optimizing memory footprint during both training and inference, as this represented the primary constraint given our hardware specifications.</a:t>
            </a:r>
            <a:endParaRPr lang="en-US" sz="1650" dirty="0"/>
          </a:p>
        </p:txBody>
      </p:sp>
      <p:sp>
        <p:nvSpPr>
          <p:cNvPr id="18" name="Text 10"/>
          <p:cNvSpPr/>
          <p:nvPr/>
        </p:nvSpPr>
        <p:spPr>
          <a:xfrm>
            <a:off x="754023" y="6947416"/>
            <a:ext cx="13122354" cy="689134"/>
          </a:xfrm>
          <a:prstGeom prst="rect">
            <a:avLst/>
          </a:prstGeom>
          <a:noFill/>
          <a:ln/>
        </p:spPr>
        <p:txBody>
          <a:bodyPr wrap="square" lIns="0" tIns="0" rIns="0" bIns="0" rtlCol="0" anchor="t"/>
          <a:lstStyle/>
          <a:p>
            <a:pPr algn="l" indent="0" marL="0">
              <a:lnSpc>
                <a:spcPts val="2700"/>
              </a:lnSpc>
              <a:buNone/>
            </a:pPr>
            <a:r>
              <a:rPr lang="en-US" sz="1650" dirty="0">
                <a:solidFill>
                  <a:srgbClr val="3A3630"/>
                </a:solidFill>
                <a:latin typeface="Source Sans Pro" pitchFamily="34" charset="0"/>
                <a:ea typeface="Source Sans Pro" pitchFamily="34" charset="-122"/>
                <a:cs typeface="Source Sans Pro" pitchFamily="34" charset="-120"/>
              </a:rPr>
              <a:t>Where trade-offs were necessary, we typically favored reduced memory usage over computational speed, allowing us to work within hard memory limits while accepting longer processing times that remained within acceptable user experience bounds.</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2025-05-11T14:27:21Z</dcterms:created>
  <dcterms:modified xsi:type="dcterms:W3CDTF">2025-05-11T14:27:21Z</dcterms:modified>
</cp:coreProperties>
</file>